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93" r:id="rId3"/>
    <p:sldId id="391" r:id="rId4"/>
    <p:sldId id="383" r:id="rId5"/>
    <p:sldId id="39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3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nc-sa/3.0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8975"/>
            <a:ext cx="838200" cy="2952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ctangle 6"/>
          <p:cNvSpPr txBox="1"/>
          <p:nvPr/>
        </p:nvSpPr>
        <p:spPr>
          <a:xfrm>
            <a:off x="838200" y="7063500"/>
            <a:ext cx="8305800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This work is licensed under a 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Creative Commons Attribution-NonCommercial-ShareAlike 3.0 Unported License</a:t>
            </a:r>
            <a:r>
              <a:t>.</a:t>
            </a:r>
          </a:p>
        </p:txBody>
      </p:sp>
      <p:sp>
        <p:nvSpPr>
          <p:cNvPr id="30" name="Rectangle 8"/>
          <p:cNvSpPr/>
          <p:nvPr/>
        </p:nvSpPr>
        <p:spPr>
          <a:xfrm>
            <a:off x="6212945" y="-14288"/>
            <a:ext cx="2185989" cy="6872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rotWithShape="0">
              <a:srgbClr val="000000">
                <a:alpha val="30000"/>
              </a:srgbClr>
            </a:outerShdw>
          </a:effectLst>
        </p:spPr>
        <p:txBody>
          <a:bodyPr lIns="45719" rIns="45719" anchor="b"/>
          <a:lstStyle/>
          <a:p>
            <a:pPr algn="ctr">
              <a:defRPr sz="1100">
                <a:solidFill>
                  <a:srgbClr val="656565"/>
                </a:solidFill>
              </a:defRPr>
            </a:pPr>
            <a:endParaRPr/>
          </a:p>
        </p:txBody>
      </p:sp>
      <p:pic>
        <p:nvPicPr>
          <p:cNvPr id="31" name="behave-logo.png" descr="behav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542" y="1783543"/>
            <a:ext cx="2054794" cy="20547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9"/>
          <p:cNvGrpSpPr/>
          <p:nvPr/>
        </p:nvGrpSpPr>
        <p:grpSpPr>
          <a:xfrm>
            <a:off x="-1725897" y="262"/>
            <a:ext cx="1608405" cy="584111"/>
            <a:chOff x="0" y="0"/>
            <a:chExt cx="1608404" cy="584109"/>
          </a:xfrm>
        </p:grpSpPr>
        <p:sp>
          <p:nvSpPr>
            <p:cNvPr id="32" name="TextBox 10"/>
            <p:cNvSpPr txBox="1"/>
            <p:nvPr/>
          </p:nvSpPr>
          <p:spPr>
            <a:xfrm>
              <a:off x="0" y="0"/>
              <a:ext cx="263449" cy="228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By:</a:t>
              </a:r>
            </a:p>
          </p:txBody>
        </p:sp>
        <p:pic>
          <p:nvPicPr>
            <p:cNvPr id="33" name="Picture 12" descr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89" y="245958"/>
              <a:ext cx="1517816" cy="168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TextBox 13"/>
            <p:cNvSpPr txBox="1"/>
            <p:nvPr/>
          </p:nvSpPr>
          <p:spPr>
            <a:xfrm>
              <a:off x="1247091" y="355599"/>
              <a:ext cx="357272" cy="228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.com</a:t>
              </a:r>
            </a:p>
          </p:txBody>
        </p:sp>
      </p:grpSp>
      <p:sp>
        <p:nvSpPr>
          <p:cNvPr id="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85950" y="3602037"/>
            <a:ext cx="3998384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" name="Titolo Testo"/>
          <p:cNvSpPr txBox="1">
            <a:spLocks noGrp="1"/>
          </p:cNvSpPr>
          <p:nvPr>
            <p:ph type="title"/>
          </p:nvPr>
        </p:nvSpPr>
        <p:spPr>
          <a:xfrm>
            <a:off x="1885950" y="1122362"/>
            <a:ext cx="3998384" cy="2387601"/>
          </a:xfrm>
          <a:prstGeom prst="rect">
            <a:avLst/>
          </a:prstGeom>
        </p:spPr>
        <p:txBody>
          <a:bodyPr anchor="b"/>
          <a:lstStyle>
            <a:lvl1pPr>
              <a:defRPr sz="3600" cap="all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- Black">
    <p:bg>
      <p:bgPr>
        <a:solidFill>
          <a:srgbClr val="2244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8975"/>
            <a:ext cx="838200" cy="295275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ectangle 8"/>
          <p:cNvSpPr txBox="1"/>
          <p:nvPr/>
        </p:nvSpPr>
        <p:spPr>
          <a:xfrm>
            <a:off x="838200" y="7063500"/>
            <a:ext cx="8305800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This work is licensed under a 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Creative Commons Attribution-NonCommercial-ShareAlike 3.0 Unported License</a:t>
            </a:r>
            <a:r>
              <a:t>.</a:t>
            </a:r>
          </a:p>
        </p:txBody>
      </p:sp>
      <p:sp>
        <p:nvSpPr>
          <p:cNvPr id="47" name="Rectangle 9"/>
          <p:cNvSpPr/>
          <p:nvPr/>
        </p:nvSpPr>
        <p:spPr>
          <a:xfrm>
            <a:off x="0" y="0"/>
            <a:ext cx="120015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/>
          </a:ln>
          <a:effectLst>
            <a:outerShdw blurRad="38100" dist="25400" rotWithShape="0">
              <a:srgbClr val="000000">
                <a:alpha val="30000"/>
              </a:srgbClr>
            </a:outerShdw>
          </a:effectLst>
        </p:spPr>
        <p:txBody>
          <a:bodyPr lIns="45719" rIns="45719" anchor="b"/>
          <a:lstStyle/>
          <a:p>
            <a:pPr algn="ctr">
              <a:defRPr sz="1100">
                <a:solidFill>
                  <a:srgbClr val="656565"/>
                </a:solidFill>
              </a:defRPr>
            </a:pPr>
            <a:endParaRPr/>
          </a:p>
        </p:txBody>
      </p:sp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1714500" y="139342"/>
            <a:ext cx="680085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4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14500" y="1634066"/>
            <a:ext cx="6800850" cy="4542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FCFC"/>
                </a:solidFill>
              </a:defRPr>
            </a:lvl1pPr>
            <a:lvl2pPr>
              <a:defRPr>
                <a:solidFill>
                  <a:srgbClr val="FCFCFC"/>
                </a:solidFill>
              </a:defRPr>
            </a:lvl2pPr>
            <a:lvl3pPr>
              <a:defRPr>
                <a:solidFill>
                  <a:srgbClr val="FCFCFC"/>
                </a:solidFill>
              </a:defRPr>
            </a:lvl3pPr>
            <a:lvl4pPr>
              <a:defRPr>
                <a:solidFill>
                  <a:srgbClr val="FCFCFC"/>
                </a:solidFill>
              </a:defRPr>
            </a:lvl4pPr>
            <a:lvl5pPr>
              <a:defRPr>
                <a:solidFill>
                  <a:srgbClr val="FCFCFC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50" name="behave-logo.png" descr="behav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" y="5707553"/>
            <a:ext cx="1092641" cy="10926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" name="Group 11"/>
          <p:cNvGrpSpPr/>
          <p:nvPr/>
        </p:nvGrpSpPr>
        <p:grpSpPr>
          <a:xfrm>
            <a:off x="-1725897" y="262"/>
            <a:ext cx="1608405" cy="584111"/>
            <a:chOff x="0" y="0"/>
            <a:chExt cx="1608404" cy="584109"/>
          </a:xfrm>
        </p:grpSpPr>
        <p:sp>
          <p:nvSpPr>
            <p:cNvPr id="51" name="TextBox 12"/>
            <p:cNvSpPr txBox="1"/>
            <p:nvPr/>
          </p:nvSpPr>
          <p:spPr>
            <a:xfrm>
              <a:off x="0" y="0"/>
              <a:ext cx="263449" cy="228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By:</a:t>
              </a:r>
            </a:p>
          </p:txBody>
        </p:sp>
        <p:pic>
          <p:nvPicPr>
            <p:cNvPr id="52" name="Picture 13" descr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89" y="245958"/>
              <a:ext cx="1517816" cy="168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TextBox 14"/>
            <p:cNvSpPr txBox="1"/>
            <p:nvPr/>
          </p:nvSpPr>
          <p:spPr>
            <a:xfrm>
              <a:off x="1247091" y="355599"/>
              <a:ext cx="357272" cy="228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.com</a:t>
              </a:r>
            </a:p>
          </p:txBody>
        </p:sp>
      </p:grp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text text text text text text text text text text text text text text text text text text"/>
          <p:cNvSpPr txBox="1">
            <a:spLocks noGrp="1"/>
          </p:cNvSpPr>
          <p:nvPr>
            <p:ph type="body" sz="quarter" idx="1"/>
          </p:nvPr>
        </p:nvSpPr>
        <p:spPr>
          <a:xfrm>
            <a:off x="1885950" y="3867213"/>
            <a:ext cx="3998384" cy="1655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b="1" dirty="0"/>
              <a:t>Prof. Flaminio Squazzoni</a:t>
            </a:r>
          </a:p>
          <a:p>
            <a:pPr>
              <a:spcBef>
                <a:spcPts val="0"/>
              </a:spcBef>
            </a:pPr>
            <a:r>
              <a:rPr lang="it-IT" b="1" dirty="0"/>
              <a:t>Dipartimento di Scienze Sociali e Politiche Università degli Studi di Milano</a:t>
            </a:r>
          </a:p>
          <a:p>
            <a:pPr>
              <a:spcBef>
                <a:spcPts val="0"/>
              </a:spcBef>
            </a:pPr>
            <a:r>
              <a:rPr lang="it-IT" b="1" dirty="0"/>
              <a:t>flaminio.squazzoni@unimi.it</a:t>
            </a:r>
          </a:p>
        </p:txBody>
      </p:sp>
      <p:sp>
        <p:nvSpPr>
          <p:cNvPr id="105" name="this is my presentation about:…"/>
          <p:cNvSpPr txBox="1">
            <a:spLocks noGrp="1"/>
          </p:cNvSpPr>
          <p:nvPr>
            <p:ph type="title"/>
          </p:nvPr>
        </p:nvSpPr>
        <p:spPr>
          <a:xfrm>
            <a:off x="1885950" y="1122362"/>
            <a:ext cx="3998384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800" cap="none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Pandemia, ricerca, donne: cosa rischiamo?  </a:t>
            </a:r>
            <a:endParaRPr lang="it-IT" sz="2800" dirty="0">
              <a:solidFill>
                <a:schemeClr val="tx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7" name="Date Placeholder 2"/>
          <p:cNvSpPr txBox="1"/>
          <p:nvPr/>
        </p:nvSpPr>
        <p:spPr>
          <a:xfrm>
            <a:off x="2651760" y="6555309"/>
            <a:ext cx="336804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lvl="1" algn="r">
              <a:defRPr sz="1100">
                <a:solidFill>
                  <a:srgbClr val="D9D9D9"/>
                </a:solidFill>
              </a:defRPr>
            </a:pPr>
            <a:r>
              <a:rPr lang="it-IT" dirty="0" err="1"/>
              <a:t>Camcom</a:t>
            </a:r>
            <a:r>
              <a:rPr lang="it-IT" dirty="0"/>
              <a:t> </a:t>
            </a:r>
            <a:r>
              <a:rPr lang="it-IT" dirty="0" err="1"/>
              <a:t>Milomb</a:t>
            </a:r>
            <a:r>
              <a:rPr lang="it-IT" dirty="0"/>
              <a:t> 2022</a:t>
            </a:r>
            <a:endParaRPr dirty="0"/>
          </a:p>
        </p:txBody>
      </p:sp>
      <p:sp>
        <p:nvSpPr>
          <p:cNvPr id="6" name="Footer Placeholder 3"/>
          <p:cNvSpPr txBox="1"/>
          <p:nvPr/>
        </p:nvSpPr>
        <p:spPr>
          <a:xfrm>
            <a:off x="6506936" y="6343265"/>
            <a:ext cx="18818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D9D9D9"/>
                </a:solidFill>
              </a:defRPr>
            </a:lvl1pPr>
          </a:lstStyle>
          <a:p>
            <a:r>
              <a:rPr lang="it-IT" b="1" dirty="0"/>
              <a:t>www.behavelab.org</a:t>
            </a:r>
            <a:endParaRPr lang="en-GB" dirty="0"/>
          </a:p>
        </p:txBody>
      </p:sp>
    </p:spTree>
  </p:cSld>
  <p:clrMapOvr>
    <a:masterClrMapping/>
  </p:clrMapOvr>
  <p:transition spd="med" advTm="254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3"/>
          <p:cNvSpPr txBox="1"/>
          <p:nvPr/>
        </p:nvSpPr>
        <p:spPr>
          <a:xfrm>
            <a:off x="1714499" y="6400415"/>
            <a:ext cx="46005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D9D9D9"/>
                </a:solidFill>
              </a:defRPr>
            </a:lvl1pPr>
          </a:lstStyle>
          <a:p>
            <a:r>
              <a:rPr lang="it-IT" b="1" dirty="0"/>
              <a:t>www.behavelab.org</a:t>
            </a:r>
            <a:endParaRPr lang="en-GB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714499" y="139342"/>
            <a:ext cx="7063185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L’effetto della pandemia sulla comunità scientifica</a:t>
            </a:r>
          </a:p>
        </p:txBody>
      </p:sp>
      <p:pic>
        <p:nvPicPr>
          <p:cNvPr id="1026" name="Picture 2" descr="https://journals.plos.org/plosone/article/figure/image?size=large&amp;id=10.1371/journal.pone.0257919.g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8" y="1952936"/>
            <a:ext cx="7674539" cy="29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614868" y="5488733"/>
            <a:ext cx="72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Gender gap in journal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submissions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peer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review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during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the first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wave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of the COVID-19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pandemic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A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study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on 2329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Elsevier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journals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 Squazzoni, G Bravo, F Grimaldo, D García-Costa, M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Farjam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B Mehmani,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PloS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one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16 (10), e0257919</a:t>
            </a:r>
          </a:p>
        </p:txBody>
      </p:sp>
    </p:spTree>
    <p:extLst>
      <p:ext uri="{BB962C8B-B14F-4D97-AF65-F5344CB8AC3E}">
        <p14:creationId xmlns:p14="http://schemas.microsoft.com/office/powerpoint/2010/main" val="2502111397"/>
      </p:ext>
    </p:extLst>
  </p:cSld>
  <p:clrMapOvr>
    <a:masterClrMapping/>
  </p:clrMapOvr>
  <p:transition spd="med" advTm="1888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3"/>
          <p:cNvSpPr txBox="1"/>
          <p:nvPr/>
        </p:nvSpPr>
        <p:spPr>
          <a:xfrm>
            <a:off x="1714499" y="6400415"/>
            <a:ext cx="46005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D9D9D9"/>
                </a:solidFill>
              </a:defRPr>
            </a:lvl1pPr>
          </a:lstStyle>
          <a:p>
            <a:r>
              <a:rPr lang="it-IT" b="1" dirty="0"/>
              <a:t>www.behavelab.org</a:t>
            </a:r>
            <a:endParaRPr lang="en-GB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714499" y="139342"/>
            <a:ext cx="7063185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Donne junior più penalizzate: obblighi famigliari?</a:t>
            </a:r>
          </a:p>
        </p:txBody>
      </p:sp>
      <p:pic>
        <p:nvPicPr>
          <p:cNvPr id="2050" name="Picture 2" descr="https://journals.plos.org/plosone/article/figure/image?size=large&amp;id=10.1371/journal.pone.0257919.g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71" y="1733520"/>
            <a:ext cx="6855719" cy="36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14499" y="5673372"/>
            <a:ext cx="72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Gender gap in journal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submissions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peer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review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during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the first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wave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of the COVID-19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pandemic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A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study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on 2329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Elsevier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u="sng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journals</a:t>
            </a:r>
            <a:r>
              <a:rPr lang="it-IT" sz="12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 Squazzoni, G Bravo, F Grimaldo, D García-Costa, M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Farjam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B Mehmani,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PloS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one</a:t>
            </a:r>
            <a:r>
              <a:rPr lang="it-IT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16 (10), e0257919</a:t>
            </a:r>
          </a:p>
        </p:txBody>
      </p:sp>
    </p:spTree>
    <p:extLst>
      <p:ext uri="{BB962C8B-B14F-4D97-AF65-F5344CB8AC3E}">
        <p14:creationId xmlns:p14="http://schemas.microsoft.com/office/powerpoint/2010/main" val="3363009665"/>
      </p:ext>
    </p:extLst>
  </p:cSld>
  <p:clrMapOvr>
    <a:masterClrMapping/>
  </p:clrMapOvr>
  <p:transition spd="med" advTm="18885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3"/>
          <p:cNvSpPr txBox="1"/>
          <p:nvPr/>
        </p:nvSpPr>
        <p:spPr>
          <a:xfrm>
            <a:off x="1714499" y="6400415"/>
            <a:ext cx="46005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D9D9D9"/>
                </a:solidFill>
              </a:defRPr>
            </a:lvl1pPr>
          </a:lstStyle>
          <a:p>
            <a:r>
              <a:rPr lang="it-IT" b="1" dirty="0"/>
              <a:t>www.behavelab.org</a:t>
            </a:r>
            <a:endParaRPr lang="en-GB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281793" y="139342"/>
            <a:ext cx="749589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L’effetto della pandemia sulla comunità scientifica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52" y="1787863"/>
            <a:ext cx="7489672" cy="3706701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3551464" y="2310493"/>
            <a:ext cx="1053193" cy="1126671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296149" y="2389414"/>
            <a:ext cx="1053193" cy="1126671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334189"/>
      </p:ext>
    </p:extLst>
  </p:cSld>
  <p:clrMapOvr>
    <a:masterClrMapping/>
  </p:clrMapOvr>
  <p:transition spd="med" advTm="1888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3"/>
          <p:cNvSpPr txBox="1"/>
          <p:nvPr/>
        </p:nvSpPr>
        <p:spPr>
          <a:xfrm>
            <a:off x="1714499" y="6400415"/>
            <a:ext cx="46005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D9D9D9"/>
                </a:solidFill>
              </a:defRPr>
            </a:lvl1pPr>
          </a:lstStyle>
          <a:p>
            <a:r>
              <a:rPr lang="it-IT" b="1" dirty="0"/>
              <a:t>www.behavelab.org</a:t>
            </a:r>
            <a:endParaRPr lang="en-GB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714499" y="139342"/>
            <a:ext cx="7063185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Cosa rischiamo e cosa stiamo facendo?</a:t>
            </a:r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>
            <a:fillRect/>
          </a:stretch>
        </p:blipFill>
        <p:spPr>
          <a:xfrm>
            <a:off x="4955194" y="1608365"/>
            <a:ext cx="4082670" cy="3967842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02315" y="1608365"/>
            <a:ext cx="3652879" cy="46079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Conseguenze di medio periodo su carriere e fondi, </a:t>
            </a:r>
            <a:r>
              <a:rPr lang="it-IT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bias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dati e conformismo nelle linee di ricerca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Politiche attive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Scenario più generale: non solo «scienze dure»!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34024"/>
      </p:ext>
    </p:extLst>
  </p:cSld>
  <p:clrMapOvr>
    <a:masterClrMapping/>
  </p:clrMapOvr>
  <p:transition spd="med" advTm="188859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19DDD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213</Words>
  <Application>Microsoft Office PowerPoint</Application>
  <PresentationFormat>Presentazione su schermo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Pandemia, ricerca, donne: cosa rischiamo?  </vt:lpstr>
      <vt:lpstr>L’effetto della pandemia sulla comunità scientifica</vt:lpstr>
      <vt:lpstr>Donne junior più penalizzate: obblighi famigliari?</vt:lpstr>
      <vt:lpstr>L’effetto della pandemia sulla comunità scientifica</vt:lpstr>
      <vt:lpstr>Cosa rischiamo e cosa stiamo facendo?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 about: behave</dc:title>
  <dc:creator>Squazzoni</dc:creator>
  <cp:lastModifiedBy>Benedetta Rinaldi</cp:lastModifiedBy>
  <cp:revision>379</cp:revision>
  <cp:lastPrinted>2020-03-12T16:59:24Z</cp:lastPrinted>
  <dcterms:modified xsi:type="dcterms:W3CDTF">2022-03-07T15:47:33Z</dcterms:modified>
</cp:coreProperties>
</file>