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65" r:id="rId2"/>
    <p:sldId id="280" r:id="rId3"/>
    <p:sldId id="492" r:id="rId4"/>
    <p:sldId id="456" r:id="rId5"/>
    <p:sldId id="374" r:id="rId6"/>
    <p:sldId id="452" r:id="rId7"/>
    <p:sldId id="453" r:id="rId8"/>
    <p:sldId id="488" r:id="rId9"/>
    <p:sldId id="432" r:id="rId10"/>
    <p:sldId id="476" r:id="rId11"/>
    <p:sldId id="401" r:id="rId12"/>
    <p:sldId id="378" r:id="rId13"/>
    <p:sldId id="384" r:id="rId14"/>
    <p:sldId id="483" r:id="rId15"/>
    <p:sldId id="414" r:id="rId16"/>
    <p:sldId id="417" r:id="rId17"/>
    <p:sldId id="402" r:id="rId18"/>
    <p:sldId id="444" r:id="rId19"/>
    <p:sldId id="491" r:id="rId20"/>
    <p:sldId id="461" r:id="rId21"/>
    <p:sldId id="485" r:id="rId22"/>
    <p:sldId id="490" r:id="rId23"/>
    <p:sldId id="392" r:id="rId24"/>
    <p:sldId id="394" r:id="rId25"/>
    <p:sldId id="475" r:id="rId26"/>
    <p:sldId id="465" r:id="rId27"/>
    <p:sldId id="400" r:id="rId28"/>
    <p:sldId id="477" r:id="rId29"/>
    <p:sldId id="451" r:id="rId30"/>
    <p:sldId id="424" r:id="rId31"/>
    <p:sldId id="425" r:id="rId32"/>
    <p:sldId id="426" r:id="rId33"/>
    <p:sldId id="429" r:id="rId34"/>
    <p:sldId id="468" r:id="rId35"/>
    <p:sldId id="448" r:id="rId36"/>
    <p:sldId id="430" r:id="rId37"/>
    <p:sldId id="431" r:id="rId38"/>
    <p:sldId id="442" r:id="rId39"/>
    <p:sldId id="457" r:id="rId40"/>
    <p:sldId id="479" r:id="rId41"/>
    <p:sldId id="459" r:id="rId42"/>
    <p:sldId id="447" r:id="rId43"/>
    <p:sldId id="478" r:id="rId44"/>
    <p:sldId id="358" r:id="rId45"/>
  </p:sldIdLst>
  <p:sldSz cx="9144000" cy="6858000" type="screen4x3"/>
  <p:notesSz cx="6797675" cy="9926638"/>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521415D9-36F7-43E2-AB2F-B90AF26B5E84}">
      <p14:sectionLst xmlns:p14="http://schemas.microsoft.com/office/powerpoint/2010/main">
        <p14:section name="Sezione predefinita" id="{6683D7CD-FEAD-4764-83EB-F5697DB57672}">
          <p14:sldIdLst>
            <p14:sldId id="265"/>
            <p14:sldId id="280"/>
            <p14:sldId id="492"/>
            <p14:sldId id="456"/>
            <p14:sldId id="374"/>
            <p14:sldId id="452"/>
            <p14:sldId id="453"/>
            <p14:sldId id="488"/>
            <p14:sldId id="432"/>
            <p14:sldId id="476"/>
            <p14:sldId id="401"/>
            <p14:sldId id="378"/>
            <p14:sldId id="384"/>
            <p14:sldId id="483"/>
            <p14:sldId id="414"/>
            <p14:sldId id="417"/>
            <p14:sldId id="402"/>
            <p14:sldId id="444"/>
            <p14:sldId id="491"/>
            <p14:sldId id="461"/>
          </p14:sldIdLst>
        </p14:section>
        <p14:section name="Sezione senza titolo" id="{A873263F-9541-4B3B-9BB2-6B782E6DF6F1}">
          <p14:sldIdLst>
            <p14:sldId id="485"/>
            <p14:sldId id="490"/>
            <p14:sldId id="392"/>
            <p14:sldId id="394"/>
            <p14:sldId id="475"/>
            <p14:sldId id="465"/>
            <p14:sldId id="400"/>
            <p14:sldId id="477"/>
            <p14:sldId id="451"/>
            <p14:sldId id="424"/>
            <p14:sldId id="425"/>
            <p14:sldId id="426"/>
            <p14:sldId id="429"/>
            <p14:sldId id="468"/>
            <p14:sldId id="448"/>
            <p14:sldId id="430"/>
            <p14:sldId id="431"/>
            <p14:sldId id="442"/>
            <p14:sldId id="457"/>
            <p14:sldId id="479"/>
            <p14:sldId id="459"/>
            <p14:sldId id="447"/>
            <p14:sldId id="478"/>
            <p14:sldId id="35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ile chiaro 3 - Color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Stile chiaro 3 - Color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Stile chiaro 1 - Color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Stile chiaro 2 - Color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986" autoAdjust="0"/>
    <p:restoredTop sz="95366" autoAdjust="0"/>
  </p:normalViewPr>
  <p:slideViewPr>
    <p:cSldViewPr snapToGrid="0">
      <p:cViewPr varScale="1">
        <p:scale>
          <a:sx n="67" d="100"/>
          <a:sy n="67" d="100"/>
        </p:scale>
        <p:origin x="72" y="4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6" d="100"/>
          <a:sy n="76" d="100"/>
        </p:scale>
        <p:origin x="-2166"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33" tIns="45716" rIns="91433" bIns="45716" rtlCol="0"/>
          <a:lstStyle>
            <a:lvl1pPr algn="l">
              <a:defRPr sz="1200"/>
            </a:lvl1pPr>
          </a:lstStyle>
          <a:p>
            <a:pPr>
              <a:defRPr/>
            </a:pPr>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33" tIns="45716" rIns="91433" bIns="45716" rtlCol="0"/>
          <a:lstStyle>
            <a:lvl1pPr algn="r">
              <a:defRPr sz="1200"/>
            </a:lvl1pPr>
          </a:lstStyle>
          <a:p>
            <a:pPr>
              <a:defRPr/>
            </a:pPr>
            <a:fld id="{32ABC196-3E2B-425D-BEFD-482FB5BE74F9}" type="datetimeFigureOut">
              <a:rPr lang="it-IT"/>
              <a:pPr>
                <a:defRPr/>
              </a:pPr>
              <a:t>08/03/2022</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3" tIns="45716" rIns="91433" bIns="45716" rtlCol="0" anchor="ctr"/>
          <a:lstStyle/>
          <a:p>
            <a:pPr lvl="0"/>
            <a:endParaRPr lang="it-IT" noProof="0"/>
          </a:p>
        </p:txBody>
      </p:sp>
      <p:sp>
        <p:nvSpPr>
          <p:cNvPr id="5" name="Segnaposto note 4"/>
          <p:cNvSpPr>
            <a:spLocks noGrp="1"/>
          </p:cNvSpPr>
          <p:nvPr>
            <p:ph type="body" sz="quarter" idx="3"/>
          </p:nvPr>
        </p:nvSpPr>
        <p:spPr>
          <a:xfrm>
            <a:off x="679450" y="4714876"/>
            <a:ext cx="5438775" cy="4467225"/>
          </a:xfrm>
          <a:prstGeom prst="rect">
            <a:avLst/>
          </a:prstGeom>
        </p:spPr>
        <p:txBody>
          <a:bodyPr vert="horz" lIns="91433" tIns="45716" rIns="91433" bIns="45716"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33" tIns="45716" rIns="91433" bIns="45716"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33" tIns="45716" rIns="91433" bIns="45716" rtlCol="0" anchor="b"/>
          <a:lstStyle>
            <a:lvl1pPr algn="r">
              <a:defRPr sz="1200"/>
            </a:lvl1pPr>
          </a:lstStyle>
          <a:p>
            <a:pPr>
              <a:defRPr/>
            </a:pPr>
            <a:fld id="{3B3642B6-6074-48CC-B5AB-45E6411532CB}" type="slidenum">
              <a:rPr lang="it-IT"/>
              <a:pPr>
                <a:defRPr/>
              </a:pPr>
              <a:t>‹N›</a:t>
            </a:fld>
            <a:endParaRPr lang="it-IT"/>
          </a:p>
        </p:txBody>
      </p:sp>
    </p:spTree>
    <p:extLst>
      <p:ext uri="{BB962C8B-B14F-4D97-AF65-F5344CB8AC3E}">
        <p14:creationId xmlns:p14="http://schemas.microsoft.com/office/powerpoint/2010/main" val="30731205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pPr>
              <a:defRPr/>
            </a:pPr>
            <a:fld id="{3B3642B6-6074-48CC-B5AB-45E6411532CB}" type="slidenum">
              <a:rPr lang="it-IT" smtClean="0"/>
              <a:pPr>
                <a:defRPr/>
              </a:pPr>
              <a:t>4</a:t>
            </a:fld>
            <a:endParaRPr lang="it-IT"/>
          </a:p>
        </p:txBody>
      </p:sp>
    </p:spTree>
    <p:extLst>
      <p:ext uri="{BB962C8B-B14F-4D97-AF65-F5344CB8AC3E}">
        <p14:creationId xmlns:p14="http://schemas.microsoft.com/office/powerpoint/2010/main" val="2126111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5939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1363" indent="-284163" eaLnBrk="0" hangingPunct="0">
              <a:spcBef>
                <a:spcPct val="30000"/>
              </a:spcBef>
              <a:defRPr sz="1200">
                <a:solidFill>
                  <a:schemeClr val="tx1"/>
                </a:solidFill>
                <a:latin typeface="Calibri" pitchFamily="34" charset="0"/>
              </a:defRPr>
            </a:lvl2pPr>
            <a:lvl3pPr marL="1141413" indent="-227013" eaLnBrk="0" hangingPunct="0">
              <a:spcBef>
                <a:spcPct val="30000"/>
              </a:spcBef>
              <a:defRPr sz="1200">
                <a:solidFill>
                  <a:schemeClr val="tx1"/>
                </a:solidFill>
                <a:latin typeface="Calibri" pitchFamily="34" charset="0"/>
              </a:defRPr>
            </a:lvl3pPr>
            <a:lvl4pPr marL="1598613" indent="-227013" eaLnBrk="0" hangingPunct="0">
              <a:spcBef>
                <a:spcPct val="30000"/>
              </a:spcBef>
              <a:defRPr sz="1200">
                <a:solidFill>
                  <a:schemeClr val="tx1"/>
                </a:solidFill>
                <a:latin typeface="Calibri" pitchFamily="34" charset="0"/>
              </a:defRPr>
            </a:lvl4pPr>
            <a:lvl5pPr marL="2055813" indent="-227013" eaLnBrk="0" hangingPunct="0">
              <a:spcBef>
                <a:spcPct val="30000"/>
              </a:spcBef>
              <a:defRPr sz="1200">
                <a:solidFill>
                  <a:schemeClr val="tx1"/>
                </a:solidFill>
                <a:latin typeface="Calibri" pitchFamily="34" charset="0"/>
              </a:defRPr>
            </a:lvl5pPr>
            <a:lvl6pPr marL="2513013" indent="-227013" eaLnBrk="0" fontAlgn="base" hangingPunct="0">
              <a:spcBef>
                <a:spcPct val="30000"/>
              </a:spcBef>
              <a:spcAft>
                <a:spcPct val="0"/>
              </a:spcAft>
              <a:defRPr sz="1200">
                <a:solidFill>
                  <a:schemeClr val="tx1"/>
                </a:solidFill>
                <a:latin typeface="Calibri" pitchFamily="34" charset="0"/>
              </a:defRPr>
            </a:lvl6pPr>
            <a:lvl7pPr marL="2970213" indent="-227013" eaLnBrk="0" fontAlgn="base" hangingPunct="0">
              <a:spcBef>
                <a:spcPct val="30000"/>
              </a:spcBef>
              <a:spcAft>
                <a:spcPct val="0"/>
              </a:spcAft>
              <a:defRPr sz="1200">
                <a:solidFill>
                  <a:schemeClr val="tx1"/>
                </a:solidFill>
                <a:latin typeface="Calibri" pitchFamily="34" charset="0"/>
              </a:defRPr>
            </a:lvl7pPr>
            <a:lvl8pPr marL="3427413" indent="-227013" eaLnBrk="0" fontAlgn="base" hangingPunct="0">
              <a:spcBef>
                <a:spcPct val="30000"/>
              </a:spcBef>
              <a:spcAft>
                <a:spcPct val="0"/>
              </a:spcAft>
              <a:defRPr sz="1200">
                <a:solidFill>
                  <a:schemeClr val="tx1"/>
                </a:solidFill>
                <a:latin typeface="Calibri" pitchFamily="34" charset="0"/>
              </a:defRPr>
            </a:lvl8pPr>
            <a:lvl9pPr marL="3884613" indent="-227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3927527-8F84-449F-9449-378FBAD5303D}" type="slidenum">
              <a:rPr lang="it-IT" altLang="it-IT" smtClean="0">
                <a:latin typeface="Times New Roman" pitchFamily="18" charset="0"/>
              </a:rPr>
              <a:pPr eaLnBrk="1" hangingPunct="1">
                <a:spcBef>
                  <a:spcPct val="0"/>
                </a:spcBef>
              </a:pPr>
              <a:t>23</a:t>
            </a:fld>
            <a:endParaRPr lang="it-IT" altLang="it-IT">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6042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1363" indent="-284163" eaLnBrk="0" hangingPunct="0">
              <a:spcBef>
                <a:spcPct val="30000"/>
              </a:spcBef>
              <a:defRPr sz="1200">
                <a:solidFill>
                  <a:schemeClr val="tx1"/>
                </a:solidFill>
                <a:latin typeface="Calibri" pitchFamily="34" charset="0"/>
              </a:defRPr>
            </a:lvl2pPr>
            <a:lvl3pPr marL="1141413" indent="-227013" eaLnBrk="0" hangingPunct="0">
              <a:spcBef>
                <a:spcPct val="30000"/>
              </a:spcBef>
              <a:defRPr sz="1200">
                <a:solidFill>
                  <a:schemeClr val="tx1"/>
                </a:solidFill>
                <a:latin typeface="Calibri" pitchFamily="34" charset="0"/>
              </a:defRPr>
            </a:lvl3pPr>
            <a:lvl4pPr marL="1598613" indent="-227013" eaLnBrk="0" hangingPunct="0">
              <a:spcBef>
                <a:spcPct val="30000"/>
              </a:spcBef>
              <a:defRPr sz="1200">
                <a:solidFill>
                  <a:schemeClr val="tx1"/>
                </a:solidFill>
                <a:latin typeface="Calibri" pitchFamily="34" charset="0"/>
              </a:defRPr>
            </a:lvl4pPr>
            <a:lvl5pPr marL="2055813" indent="-227013" eaLnBrk="0" hangingPunct="0">
              <a:spcBef>
                <a:spcPct val="30000"/>
              </a:spcBef>
              <a:defRPr sz="1200">
                <a:solidFill>
                  <a:schemeClr val="tx1"/>
                </a:solidFill>
                <a:latin typeface="Calibri" pitchFamily="34" charset="0"/>
              </a:defRPr>
            </a:lvl5pPr>
            <a:lvl6pPr marL="2513013" indent="-227013" eaLnBrk="0" fontAlgn="base" hangingPunct="0">
              <a:spcBef>
                <a:spcPct val="30000"/>
              </a:spcBef>
              <a:spcAft>
                <a:spcPct val="0"/>
              </a:spcAft>
              <a:defRPr sz="1200">
                <a:solidFill>
                  <a:schemeClr val="tx1"/>
                </a:solidFill>
                <a:latin typeface="Calibri" pitchFamily="34" charset="0"/>
              </a:defRPr>
            </a:lvl6pPr>
            <a:lvl7pPr marL="2970213" indent="-227013" eaLnBrk="0" fontAlgn="base" hangingPunct="0">
              <a:spcBef>
                <a:spcPct val="30000"/>
              </a:spcBef>
              <a:spcAft>
                <a:spcPct val="0"/>
              </a:spcAft>
              <a:defRPr sz="1200">
                <a:solidFill>
                  <a:schemeClr val="tx1"/>
                </a:solidFill>
                <a:latin typeface="Calibri" pitchFamily="34" charset="0"/>
              </a:defRPr>
            </a:lvl7pPr>
            <a:lvl8pPr marL="3427413" indent="-227013" eaLnBrk="0" fontAlgn="base" hangingPunct="0">
              <a:spcBef>
                <a:spcPct val="30000"/>
              </a:spcBef>
              <a:spcAft>
                <a:spcPct val="0"/>
              </a:spcAft>
              <a:defRPr sz="1200">
                <a:solidFill>
                  <a:schemeClr val="tx1"/>
                </a:solidFill>
                <a:latin typeface="Calibri" pitchFamily="34" charset="0"/>
              </a:defRPr>
            </a:lvl8pPr>
            <a:lvl9pPr marL="3884613" indent="-227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831E7FF-D826-4127-9EFD-2317891FEB69}" type="slidenum">
              <a:rPr lang="it-IT" altLang="it-IT" smtClean="0">
                <a:latin typeface="Times New Roman" pitchFamily="18" charset="0"/>
              </a:rPr>
              <a:pPr eaLnBrk="1" hangingPunct="1">
                <a:spcBef>
                  <a:spcPct val="0"/>
                </a:spcBef>
              </a:pPr>
              <a:t>39</a:t>
            </a:fld>
            <a:endParaRPr lang="it-IT" altLang="it-IT">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ttangolo arrotondato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ttangolo arrotondato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itolo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it-IT"/>
              <a:t>Fare clic per modificare lo stile del titolo</a:t>
            </a:r>
            <a:endParaRPr lang="en-US"/>
          </a:p>
        </p:txBody>
      </p:sp>
      <p:sp>
        <p:nvSpPr>
          <p:cNvPr id="20" name="Sottotitolo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it-IT"/>
              <a:t>Fare clic per modificare lo stile del sottotitolo dello schema</a:t>
            </a:r>
            <a:endParaRPr lang="en-US"/>
          </a:p>
        </p:txBody>
      </p:sp>
      <p:sp>
        <p:nvSpPr>
          <p:cNvPr id="7" name="Segnaposto data 18"/>
          <p:cNvSpPr>
            <a:spLocks noGrp="1"/>
          </p:cNvSpPr>
          <p:nvPr>
            <p:ph type="dt" sz="half" idx="10"/>
          </p:nvPr>
        </p:nvSpPr>
        <p:spPr/>
        <p:txBody>
          <a:bodyPr/>
          <a:lstStyle>
            <a:lvl1pPr>
              <a:defRPr/>
            </a:lvl1pPr>
            <a:extLst/>
          </a:lstStyle>
          <a:p>
            <a:pPr>
              <a:defRPr/>
            </a:pPr>
            <a:endParaRPr lang="it-IT"/>
          </a:p>
        </p:txBody>
      </p:sp>
      <p:sp>
        <p:nvSpPr>
          <p:cNvPr id="8" name="Segnaposto piè di pagina 7"/>
          <p:cNvSpPr>
            <a:spLocks noGrp="1"/>
          </p:cNvSpPr>
          <p:nvPr>
            <p:ph type="ftr" sz="quarter" idx="11"/>
          </p:nvPr>
        </p:nvSpPr>
        <p:spPr/>
        <p:txBody>
          <a:bodyPr/>
          <a:lstStyle>
            <a:lvl1pPr>
              <a:defRPr/>
            </a:lvl1pPr>
            <a:extLst/>
          </a:lstStyle>
          <a:p>
            <a:pPr>
              <a:defRPr/>
            </a:pPr>
            <a:endParaRPr lang="it-IT"/>
          </a:p>
        </p:txBody>
      </p:sp>
      <p:sp>
        <p:nvSpPr>
          <p:cNvPr id="9" name="Segnaposto numero diapositiva 10"/>
          <p:cNvSpPr>
            <a:spLocks noGrp="1"/>
          </p:cNvSpPr>
          <p:nvPr>
            <p:ph type="sldNum" sz="quarter" idx="12"/>
          </p:nvPr>
        </p:nvSpPr>
        <p:spPr/>
        <p:txBody>
          <a:bodyPr/>
          <a:lstStyle>
            <a:lvl1pPr>
              <a:defRPr/>
            </a:lvl1pPr>
            <a:extLst/>
          </a:lstStyle>
          <a:p>
            <a:pPr>
              <a:defRPr/>
            </a:pPr>
            <a:fld id="{F3C18B1F-AF0B-47AF-A103-454A13D88B56}" type="slidenum">
              <a:rPr lang="it-IT"/>
              <a:pPr>
                <a:defRPr/>
              </a:pPr>
              <a:t>‹N›</a:t>
            </a:fld>
            <a:endParaRPr lang="it-IT"/>
          </a:p>
        </p:txBody>
      </p:sp>
    </p:spTree>
    <p:extLst>
      <p:ext uri="{BB962C8B-B14F-4D97-AF65-F5344CB8AC3E}">
        <p14:creationId xmlns:p14="http://schemas.microsoft.com/office/powerpoint/2010/main" val="3910648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a:xfrm>
            <a:off x="502920" y="530352"/>
            <a:ext cx="8183880" cy="4187952"/>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24"/>
          <p:cNvSpPr>
            <a:spLocks noGrp="1"/>
          </p:cNvSpPr>
          <p:nvPr>
            <p:ph type="dt" sz="half" idx="10"/>
          </p:nvPr>
        </p:nvSpPr>
        <p:spPr/>
        <p:txBody>
          <a:bodyPr/>
          <a:lstStyle>
            <a:lvl1pPr>
              <a:defRPr/>
            </a:lvl1pPr>
          </a:lstStyle>
          <a:p>
            <a:pPr>
              <a:defRPr/>
            </a:pPr>
            <a:endParaRPr lang="it-IT"/>
          </a:p>
        </p:txBody>
      </p:sp>
      <p:sp>
        <p:nvSpPr>
          <p:cNvPr id="5" name="Segnaposto piè di pagina 17"/>
          <p:cNvSpPr>
            <a:spLocks noGrp="1"/>
          </p:cNvSpPr>
          <p:nvPr>
            <p:ph type="ftr" sz="quarter" idx="11"/>
          </p:nvPr>
        </p:nvSpPr>
        <p:spPr/>
        <p:txBody>
          <a:bodyPr/>
          <a:lstStyle>
            <a:lvl1pPr>
              <a:defRPr/>
            </a:lvl1pPr>
          </a:lstStyle>
          <a:p>
            <a:pPr>
              <a:defRPr/>
            </a:pPr>
            <a:endParaRPr lang="it-IT"/>
          </a:p>
        </p:txBody>
      </p:sp>
      <p:sp>
        <p:nvSpPr>
          <p:cNvPr id="6" name="Segnaposto numero diapositiva 4"/>
          <p:cNvSpPr>
            <a:spLocks noGrp="1"/>
          </p:cNvSpPr>
          <p:nvPr>
            <p:ph type="sldNum" sz="quarter" idx="12"/>
          </p:nvPr>
        </p:nvSpPr>
        <p:spPr/>
        <p:txBody>
          <a:bodyPr/>
          <a:lstStyle>
            <a:lvl1pPr>
              <a:defRPr/>
            </a:lvl1pPr>
          </a:lstStyle>
          <a:p>
            <a:pPr>
              <a:defRPr/>
            </a:pPr>
            <a:fld id="{6B522AB9-3D21-44AC-A5DF-8638A9103449}" type="slidenum">
              <a:rPr lang="it-IT"/>
              <a:pPr>
                <a:defRPr/>
              </a:pPr>
              <a:t>‹N›</a:t>
            </a:fld>
            <a:endParaRPr lang="it-IT"/>
          </a:p>
        </p:txBody>
      </p:sp>
    </p:spTree>
    <p:extLst>
      <p:ext uri="{BB962C8B-B14F-4D97-AF65-F5344CB8AC3E}">
        <p14:creationId xmlns:p14="http://schemas.microsoft.com/office/powerpoint/2010/main" val="263114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533404"/>
            <a:ext cx="1981200" cy="5257799"/>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533400" y="533402"/>
            <a:ext cx="5943600" cy="5257801"/>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24"/>
          <p:cNvSpPr>
            <a:spLocks noGrp="1"/>
          </p:cNvSpPr>
          <p:nvPr>
            <p:ph type="dt" sz="half" idx="10"/>
          </p:nvPr>
        </p:nvSpPr>
        <p:spPr/>
        <p:txBody>
          <a:bodyPr/>
          <a:lstStyle>
            <a:lvl1pPr>
              <a:defRPr/>
            </a:lvl1pPr>
          </a:lstStyle>
          <a:p>
            <a:pPr>
              <a:defRPr/>
            </a:pPr>
            <a:endParaRPr lang="it-IT"/>
          </a:p>
        </p:txBody>
      </p:sp>
      <p:sp>
        <p:nvSpPr>
          <p:cNvPr id="5" name="Segnaposto piè di pagina 17"/>
          <p:cNvSpPr>
            <a:spLocks noGrp="1"/>
          </p:cNvSpPr>
          <p:nvPr>
            <p:ph type="ftr" sz="quarter" idx="11"/>
          </p:nvPr>
        </p:nvSpPr>
        <p:spPr/>
        <p:txBody>
          <a:bodyPr/>
          <a:lstStyle>
            <a:lvl1pPr>
              <a:defRPr/>
            </a:lvl1pPr>
          </a:lstStyle>
          <a:p>
            <a:pPr>
              <a:defRPr/>
            </a:pPr>
            <a:endParaRPr lang="it-IT"/>
          </a:p>
        </p:txBody>
      </p:sp>
      <p:sp>
        <p:nvSpPr>
          <p:cNvPr id="6" name="Segnaposto numero diapositiva 4"/>
          <p:cNvSpPr>
            <a:spLocks noGrp="1"/>
          </p:cNvSpPr>
          <p:nvPr>
            <p:ph type="sldNum" sz="quarter" idx="12"/>
          </p:nvPr>
        </p:nvSpPr>
        <p:spPr/>
        <p:txBody>
          <a:bodyPr/>
          <a:lstStyle>
            <a:lvl1pPr>
              <a:defRPr/>
            </a:lvl1pPr>
          </a:lstStyle>
          <a:p>
            <a:pPr>
              <a:defRPr/>
            </a:pPr>
            <a:fld id="{645922A9-9770-49AC-8261-962C644DE3B5}" type="slidenum">
              <a:rPr lang="it-IT"/>
              <a:pPr>
                <a:defRPr/>
              </a:pPr>
              <a:t>‹N›</a:t>
            </a:fld>
            <a:endParaRPr lang="it-IT"/>
          </a:p>
        </p:txBody>
      </p:sp>
    </p:spTree>
    <p:extLst>
      <p:ext uri="{BB962C8B-B14F-4D97-AF65-F5344CB8AC3E}">
        <p14:creationId xmlns:p14="http://schemas.microsoft.com/office/powerpoint/2010/main" val="409569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p>
            <a:r>
              <a:rPr lang="it-IT"/>
              <a:t>Fare clic per modificare lo stile del titolo</a:t>
            </a:r>
            <a:endParaRPr lang="en-US"/>
          </a:p>
        </p:txBody>
      </p:sp>
      <p:sp>
        <p:nvSpPr>
          <p:cNvPr id="3" name="Segnaposto contenuto 2"/>
          <p:cNvSpPr>
            <a:spLocks noGrp="1"/>
          </p:cNvSpPr>
          <p:nvPr>
            <p:ph idx="1"/>
          </p:nvPr>
        </p:nvSpPr>
        <p:spPr>
          <a:xfrm>
            <a:off x="502920" y="530352"/>
            <a:ext cx="8183880" cy="418795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24"/>
          <p:cNvSpPr>
            <a:spLocks noGrp="1"/>
          </p:cNvSpPr>
          <p:nvPr>
            <p:ph type="dt" sz="half" idx="10"/>
          </p:nvPr>
        </p:nvSpPr>
        <p:spPr/>
        <p:txBody>
          <a:bodyPr/>
          <a:lstStyle>
            <a:lvl1pPr>
              <a:defRPr/>
            </a:lvl1pPr>
          </a:lstStyle>
          <a:p>
            <a:pPr>
              <a:defRPr/>
            </a:pPr>
            <a:endParaRPr lang="it-IT"/>
          </a:p>
        </p:txBody>
      </p:sp>
      <p:sp>
        <p:nvSpPr>
          <p:cNvPr id="5" name="Segnaposto piè di pagina 17"/>
          <p:cNvSpPr>
            <a:spLocks noGrp="1"/>
          </p:cNvSpPr>
          <p:nvPr>
            <p:ph type="ftr" sz="quarter" idx="11"/>
          </p:nvPr>
        </p:nvSpPr>
        <p:spPr/>
        <p:txBody>
          <a:bodyPr/>
          <a:lstStyle>
            <a:lvl1pPr>
              <a:defRPr/>
            </a:lvl1pPr>
          </a:lstStyle>
          <a:p>
            <a:pPr>
              <a:defRPr/>
            </a:pPr>
            <a:endParaRPr lang="it-IT"/>
          </a:p>
        </p:txBody>
      </p:sp>
      <p:sp>
        <p:nvSpPr>
          <p:cNvPr id="6" name="Segnaposto numero diapositiva 4"/>
          <p:cNvSpPr>
            <a:spLocks noGrp="1"/>
          </p:cNvSpPr>
          <p:nvPr>
            <p:ph type="sldNum" sz="quarter" idx="12"/>
          </p:nvPr>
        </p:nvSpPr>
        <p:spPr/>
        <p:txBody>
          <a:bodyPr/>
          <a:lstStyle>
            <a:lvl1pPr>
              <a:defRPr/>
            </a:lvl1pPr>
          </a:lstStyle>
          <a:p>
            <a:pPr>
              <a:defRPr/>
            </a:pPr>
            <a:fld id="{99F4B8CF-763E-4039-93B8-A5EA746BBD52}" type="slidenum">
              <a:rPr lang="it-IT"/>
              <a:pPr>
                <a:defRPr/>
              </a:pPr>
              <a:t>‹N›</a:t>
            </a:fld>
            <a:endParaRPr lang="it-IT"/>
          </a:p>
        </p:txBody>
      </p:sp>
    </p:spTree>
    <p:extLst>
      <p:ext uri="{BB962C8B-B14F-4D97-AF65-F5344CB8AC3E}">
        <p14:creationId xmlns:p14="http://schemas.microsoft.com/office/powerpoint/2010/main" val="291157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ttangolo arrotondato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ttangolo arrotondato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olo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it-IT"/>
              <a:t>Fare clic per modificare lo stile del titolo</a:t>
            </a:r>
            <a:endParaRPr lang="en-US"/>
          </a:p>
        </p:txBody>
      </p:sp>
      <p:sp>
        <p:nvSpPr>
          <p:cNvPr id="3" name="Segnaposto testo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it-IT"/>
              <a:t>Fare clic per modificare stili del testo dello schema</a:t>
            </a:r>
          </a:p>
        </p:txBody>
      </p:sp>
      <p:sp>
        <p:nvSpPr>
          <p:cNvPr id="6" name="Segnaposto data 3"/>
          <p:cNvSpPr>
            <a:spLocks noGrp="1"/>
          </p:cNvSpPr>
          <p:nvPr>
            <p:ph type="dt" sz="half" idx="10"/>
          </p:nvPr>
        </p:nvSpPr>
        <p:spPr/>
        <p:txBody>
          <a:bodyPr/>
          <a:lstStyle>
            <a:lvl1pPr>
              <a:defRPr/>
            </a:lvl1pPr>
            <a:extLst/>
          </a:lstStyle>
          <a:p>
            <a:pPr>
              <a:defRPr/>
            </a:pPr>
            <a:endParaRPr lang="it-IT"/>
          </a:p>
        </p:txBody>
      </p:sp>
      <p:sp>
        <p:nvSpPr>
          <p:cNvPr id="7" name="Segnaposto piè di pagina 4"/>
          <p:cNvSpPr>
            <a:spLocks noGrp="1"/>
          </p:cNvSpPr>
          <p:nvPr>
            <p:ph type="ftr" sz="quarter" idx="11"/>
          </p:nvPr>
        </p:nvSpPr>
        <p:spPr/>
        <p:txBody>
          <a:bodyPr/>
          <a:lstStyle>
            <a:lvl1pPr>
              <a:defRPr/>
            </a:lvl1pPr>
            <a:extLst/>
          </a:lstStyle>
          <a:p>
            <a:pPr>
              <a:defRPr/>
            </a:pPr>
            <a:endParaRPr lang="it-IT"/>
          </a:p>
        </p:txBody>
      </p:sp>
      <p:sp>
        <p:nvSpPr>
          <p:cNvPr id="8" name="Segnaposto numero diapositiva 5"/>
          <p:cNvSpPr>
            <a:spLocks noGrp="1"/>
          </p:cNvSpPr>
          <p:nvPr>
            <p:ph type="sldNum" sz="quarter" idx="12"/>
          </p:nvPr>
        </p:nvSpPr>
        <p:spPr/>
        <p:txBody>
          <a:bodyPr/>
          <a:lstStyle>
            <a:lvl1pPr>
              <a:defRPr/>
            </a:lvl1pPr>
            <a:extLst/>
          </a:lstStyle>
          <a:p>
            <a:pPr>
              <a:defRPr/>
            </a:pPr>
            <a:fld id="{44CBB880-31FB-4295-B1F5-AB0061B70CCC}" type="slidenum">
              <a:rPr lang="it-IT"/>
              <a:pPr>
                <a:defRPr/>
              </a:pPr>
              <a:t>‹N›</a:t>
            </a:fld>
            <a:endParaRPr lang="it-IT"/>
          </a:p>
        </p:txBody>
      </p:sp>
    </p:spTree>
    <p:extLst>
      <p:ext uri="{BB962C8B-B14F-4D97-AF65-F5344CB8AC3E}">
        <p14:creationId xmlns:p14="http://schemas.microsoft.com/office/powerpoint/2010/main" val="38496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24"/>
          <p:cNvSpPr>
            <a:spLocks noGrp="1"/>
          </p:cNvSpPr>
          <p:nvPr>
            <p:ph type="dt" sz="half" idx="10"/>
          </p:nvPr>
        </p:nvSpPr>
        <p:spPr/>
        <p:txBody>
          <a:bodyPr/>
          <a:lstStyle>
            <a:lvl1pPr>
              <a:defRPr/>
            </a:lvl1pPr>
          </a:lstStyle>
          <a:p>
            <a:pPr>
              <a:defRPr/>
            </a:pPr>
            <a:endParaRPr lang="it-IT"/>
          </a:p>
        </p:txBody>
      </p:sp>
      <p:sp>
        <p:nvSpPr>
          <p:cNvPr id="6" name="Segnaposto piè di pagina 17"/>
          <p:cNvSpPr>
            <a:spLocks noGrp="1"/>
          </p:cNvSpPr>
          <p:nvPr>
            <p:ph type="ftr" sz="quarter" idx="11"/>
          </p:nvPr>
        </p:nvSpPr>
        <p:spPr/>
        <p:txBody>
          <a:bodyPr/>
          <a:lstStyle>
            <a:lvl1pPr>
              <a:defRPr/>
            </a:lvl1pPr>
          </a:lstStyle>
          <a:p>
            <a:pPr>
              <a:defRPr/>
            </a:pPr>
            <a:endParaRPr lang="it-IT"/>
          </a:p>
        </p:txBody>
      </p:sp>
      <p:sp>
        <p:nvSpPr>
          <p:cNvPr id="7" name="Segnaposto numero diapositiva 4"/>
          <p:cNvSpPr>
            <a:spLocks noGrp="1"/>
          </p:cNvSpPr>
          <p:nvPr>
            <p:ph type="sldNum" sz="quarter" idx="12"/>
          </p:nvPr>
        </p:nvSpPr>
        <p:spPr/>
        <p:txBody>
          <a:bodyPr/>
          <a:lstStyle>
            <a:lvl1pPr>
              <a:defRPr/>
            </a:lvl1pPr>
          </a:lstStyle>
          <a:p>
            <a:pPr>
              <a:defRPr/>
            </a:pPr>
            <a:fld id="{542C03E1-EEC5-4BA8-9B70-6246DE0DC9BE}" type="slidenum">
              <a:rPr lang="it-IT"/>
              <a:pPr>
                <a:defRPr/>
              </a:pPr>
              <a:t>‹N›</a:t>
            </a:fld>
            <a:endParaRPr lang="it-IT"/>
          </a:p>
        </p:txBody>
      </p:sp>
    </p:spTree>
    <p:extLst>
      <p:ext uri="{BB962C8B-B14F-4D97-AF65-F5344CB8AC3E}">
        <p14:creationId xmlns:p14="http://schemas.microsoft.com/office/powerpoint/2010/main" val="274002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lvl1pPr>
              <a:defRPr b="1"/>
            </a:lvl1pPr>
            <a:extLst/>
          </a:lstStyle>
          <a:p>
            <a:r>
              <a:rPr lang="it-IT"/>
              <a:t>Fare clic per modificare lo stile del titolo</a:t>
            </a:r>
            <a:endParaRPr lang="en-US"/>
          </a:p>
        </p:txBody>
      </p:sp>
      <p:sp>
        <p:nvSpPr>
          <p:cNvPr id="3" name="Segnaposto testo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it-IT"/>
              <a:t>Fare clic per modificare stili del testo dello schema</a:t>
            </a:r>
          </a:p>
        </p:txBody>
      </p:sp>
      <p:sp>
        <p:nvSpPr>
          <p:cNvPr id="4" name="Segnaposto testo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it-IT"/>
              <a:t>Fare clic per modificare stili del testo dello schema</a:t>
            </a:r>
          </a:p>
        </p:txBody>
      </p:sp>
      <p:sp>
        <p:nvSpPr>
          <p:cNvPr id="5" name="Segnaposto contenuto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contenuto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24"/>
          <p:cNvSpPr>
            <a:spLocks noGrp="1"/>
          </p:cNvSpPr>
          <p:nvPr>
            <p:ph type="dt" sz="half" idx="10"/>
          </p:nvPr>
        </p:nvSpPr>
        <p:spPr/>
        <p:txBody>
          <a:bodyPr/>
          <a:lstStyle>
            <a:lvl1pPr>
              <a:defRPr/>
            </a:lvl1pPr>
          </a:lstStyle>
          <a:p>
            <a:pPr>
              <a:defRPr/>
            </a:pPr>
            <a:endParaRPr lang="it-IT"/>
          </a:p>
        </p:txBody>
      </p:sp>
      <p:sp>
        <p:nvSpPr>
          <p:cNvPr id="8" name="Segnaposto piè di pagina 17"/>
          <p:cNvSpPr>
            <a:spLocks noGrp="1"/>
          </p:cNvSpPr>
          <p:nvPr>
            <p:ph type="ftr" sz="quarter" idx="11"/>
          </p:nvPr>
        </p:nvSpPr>
        <p:spPr/>
        <p:txBody>
          <a:bodyPr/>
          <a:lstStyle>
            <a:lvl1pPr>
              <a:defRPr/>
            </a:lvl1pPr>
          </a:lstStyle>
          <a:p>
            <a:pPr>
              <a:defRPr/>
            </a:pPr>
            <a:endParaRPr lang="it-IT"/>
          </a:p>
        </p:txBody>
      </p:sp>
      <p:sp>
        <p:nvSpPr>
          <p:cNvPr id="9" name="Segnaposto numero diapositiva 4"/>
          <p:cNvSpPr>
            <a:spLocks noGrp="1"/>
          </p:cNvSpPr>
          <p:nvPr>
            <p:ph type="sldNum" sz="quarter" idx="12"/>
          </p:nvPr>
        </p:nvSpPr>
        <p:spPr/>
        <p:txBody>
          <a:bodyPr/>
          <a:lstStyle>
            <a:lvl1pPr>
              <a:defRPr/>
            </a:lvl1pPr>
          </a:lstStyle>
          <a:p>
            <a:pPr>
              <a:defRPr/>
            </a:pPr>
            <a:fld id="{5E71BFB8-44A0-4EEA-A674-91E0C6F9DDD0}" type="slidenum">
              <a:rPr lang="it-IT"/>
              <a:pPr>
                <a:defRPr/>
              </a:pPr>
              <a:t>‹N›</a:t>
            </a:fld>
            <a:endParaRPr lang="it-IT"/>
          </a:p>
        </p:txBody>
      </p:sp>
    </p:spTree>
    <p:extLst>
      <p:ext uri="{BB962C8B-B14F-4D97-AF65-F5344CB8AC3E}">
        <p14:creationId xmlns:p14="http://schemas.microsoft.com/office/powerpoint/2010/main" val="3343906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4"/>
          <p:cNvSpPr>
            <a:spLocks noGrp="1"/>
          </p:cNvSpPr>
          <p:nvPr>
            <p:ph type="dt" sz="half" idx="10"/>
          </p:nvPr>
        </p:nvSpPr>
        <p:spPr/>
        <p:txBody>
          <a:bodyPr/>
          <a:lstStyle>
            <a:lvl1pPr>
              <a:defRPr/>
            </a:lvl1pPr>
          </a:lstStyle>
          <a:p>
            <a:pPr>
              <a:defRPr/>
            </a:pPr>
            <a:endParaRPr lang="it-IT"/>
          </a:p>
        </p:txBody>
      </p:sp>
      <p:sp>
        <p:nvSpPr>
          <p:cNvPr id="4" name="Segnaposto piè di pagina 17"/>
          <p:cNvSpPr>
            <a:spLocks noGrp="1"/>
          </p:cNvSpPr>
          <p:nvPr>
            <p:ph type="ftr" sz="quarter" idx="11"/>
          </p:nvPr>
        </p:nvSpPr>
        <p:spPr/>
        <p:txBody>
          <a:bodyPr/>
          <a:lstStyle>
            <a:lvl1pPr>
              <a:defRPr/>
            </a:lvl1pPr>
          </a:lstStyle>
          <a:p>
            <a:pPr>
              <a:defRPr/>
            </a:pPr>
            <a:endParaRPr lang="it-IT"/>
          </a:p>
        </p:txBody>
      </p:sp>
      <p:sp>
        <p:nvSpPr>
          <p:cNvPr id="5" name="Segnaposto numero diapositiva 4"/>
          <p:cNvSpPr>
            <a:spLocks noGrp="1"/>
          </p:cNvSpPr>
          <p:nvPr>
            <p:ph type="sldNum" sz="quarter" idx="12"/>
          </p:nvPr>
        </p:nvSpPr>
        <p:spPr/>
        <p:txBody>
          <a:bodyPr/>
          <a:lstStyle>
            <a:lvl1pPr>
              <a:defRPr/>
            </a:lvl1pPr>
          </a:lstStyle>
          <a:p>
            <a:pPr>
              <a:defRPr/>
            </a:pPr>
            <a:fld id="{5B68DED7-4A8D-4236-82A8-3C678A387A6F}" type="slidenum">
              <a:rPr lang="it-IT"/>
              <a:pPr>
                <a:defRPr/>
              </a:pPr>
              <a:t>‹N›</a:t>
            </a:fld>
            <a:endParaRPr lang="it-IT"/>
          </a:p>
        </p:txBody>
      </p:sp>
    </p:spTree>
    <p:extLst>
      <p:ext uri="{BB962C8B-B14F-4D97-AF65-F5344CB8AC3E}">
        <p14:creationId xmlns:p14="http://schemas.microsoft.com/office/powerpoint/2010/main" val="99966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ttangolo arrotondato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Segnaposto data 1"/>
          <p:cNvSpPr>
            <a:spLocks noGrp="1"/>
          </p:cNvSpPr>
          <p:nvPr>
            <p:ph type="dt" sz="half" idx="10"/>
          </p:nvPr>
        </p:nvSpPr>
        <p:spPr/>
        <p:txBody>
          <a:bodyPr/>
          <a:lstStyle>
            <a:lvl1pPr>
              <a:defRPr/>
            </a:lvl1pPr>
            <a:extLst/>
          </a:lstStyle>
          <a:p>
            <a:pPr>
              <a:defRPr/>
            </a:pPr>
            <a:endParaRPr lang="it-IT"/>
          </a:p>
        </p:txBody>
      </p:sp>
      <p:sp>
        <p:nvSpPr>
          <p:cNvPr id="4" name="Segnaposto piè di pagina 2"/>
          <p:cNvSpPr>
            <a:spLocks noGrp="1"/>
          </p:cNvSpPr>
          <p:nvPr>
            <p:ph type="ftr" sz="quarter" idx="11"/>
          </p:nvPr>
        </p:nvSpPr>
        <p:spPr/>
        <p:txBody>
          <a:bodyPr/>
          <a:lstStyle>
            <a:lvl1pPr>
              <a:defRPr/>
            </a:lvl1pPr>
            <a:extLst/>
          </a:lstStyle>
          <a:p>
            <a:pPr>
              <a:defRPr/>
            </a:pPr>
            <a:endParaRPr lang="it-IT"/>
          </a:p>
        </p:txBody>
      </p:sp>
      <p:sp>
        <p:nvSpPr>
          <p:cNvPr id="5" name="Segnaposto numero diapositiva 3"/>
          <p:cNvSpPr>
            <a:spLocks noGrp="1"/>
          </p:cNvSpPr>
          <p:nvPr>
            <p:ph type="sldNum" sz="quarter" idx="12"/>
          </p:nvPr>
        </p:nvSpPr>
        <p:spPr/>
        <p:txBody>
          <a:bodyPr/>
          <a:lstStyle>
            <a:lvl1pPr>
              <a:defRPr/>
            </a:lvl1pPr>
            <a:extLst/>
          </a:lstStyle>
          <a:p>
            <a:pPr>
              <a:defRPr/>
            </a:pPr>
            <a:fld id="{1C76168F-BA3A-4561-914B-418CBE0A2F25}" type="slidenum">
              <a:rPr lang="it-IT"/>
              <a:pPr>
                <a:defRPr/>
              </a:pPr>
              <a:t>‹N›</a:t>
            </a:fld>
            <a:endParaRPr lang="it-IT"/>
          </a:p>
        </p:txBody>
      </p:sp>
    </p:spTree>
    <p:extLst>
      <p:ext uri="{BB962C8B-B14F-4D97-AF65-F5344CB8AC3E}">
        <p14:creationId xmlns:p14="http://schemas.microsoft.com/office/powerpoint/2010/main" val="400108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it-IT"/>
              <a:t>Fare clic per modificare lo stile del titolo</a:t>
            </a:r>
            <a:endParaRPr lang="en-US"/>
          </a:p>
        </p:txBody>
      </p:sp>
      <p:sp>
        <p:nvSpPr>
          <p:cNvPr id="3" name="Segnaposto testo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24"/>
          <p:cNvSpPr>
            <a:spLocks noGrp="1"/>
          </p:cNvSpPr>
          <p:nvPr>
            <p:ph type="dt" sz="half" idx="10"/>
          </p:nvPr>
        </p:nvSpPr>
        <p:spPr/>
        <p:txBody>
          <a:bodyPr/>
          <a:lstStyle>
            <a:lvl1pPr>
              <a:defRPr/>
            </a:lvl1pPr>
          </a:lstStyle>
          <a:p>
            <a:pPr>
              <a:defRPr/>
            </a:pPr>
            <a:endParaRPr lang="it-IT"/>
          </a:p>
        </p:txBody>
      </p:sp>
      <p:sp>
        <p:nvSpPr>
          <p:cNvPr id="6" name="Segnaposto piè di pagina 17"/>
          <p:cNvSpPr>
            <a:spLocks noGrp="1"/>
          </p:cNvSpPr>
          <p:nvPr>
            <p:ph type="ftr" sz="quarter" idx="11"/>
          </p:nvPr>
        </p:nvSpPr>
        <p:spPr/>
        <p:txBody>
          <a:bodyPr/>
          <a:lstStyle>
            <a:lvl1pPr>
              <a:defRPr/>
            </a:lvl1pPr>
          </a:lstStyle>
          <a:p>
            <a:pPr>
              <a:defRPr/>
            </a:pPr>
            <a:endParaRPr lang="it-IT"/>
          </a:p>
        </p:txBody>
      </p:sp>
      <p:sp>
        <p:nvSpPr>
          <p:cNvPr id="7" name="Segnaposto numero diapositiva 4"/>
          <p:cNvSpPr>
            <a:spLocks noGrp="1"/>
          </p:cNvSpPr>
          <p:nvPr>
            <p:ph type="sldNum" sz="quarter" idx="12"/>
          </p:nvPr>
        </p:nvSpPr>
        <p:spPr/>
        <p:txBody>
          <a:bodyPr/>
          <a:lstStyle>
            <a:lvl1pPr>
              <a:defRPr/>
            </a:lvl1pPr>
          </a:lstStyle>
          <a:p>
            <a:pPr>
              <a:defRPr/>
            </a:pPr>
            <a:fld id="{9EA65BDB-7773-4F65-96FA-F5C37D7716BB}" type="slidenum">
              <a:rPr lang="it-IT"/>
              <a:pPr>
                <a:defRPr/>
              </a:pPr>
              <a:t>‹N›</a:t>
            </a:fld>
            <a:endParaRPr lang="it-IT"/>
          </a:p>
        </p:txBody>
      </p:sp>
    </p:spTree>
    <p:extLst>
      <p:ext uri="{BB962C8B-B14F-4D97-AF65-F5344CB8AC3E}">
        <p14:creationId xmlns:p14="http://schemas.microsoft.com/office/powerpoint/2010/main" val="279081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ettangolo arrotondato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ttangolo con singolo angolo arrotondato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olo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it-IT"/>
              <a:t>Fare clic per modificare lo stile del titolo</a:t>
            </a:r>
            <a:endParaRPr lang="en-US"/>
          </a:p>
        </p:txBody>
      </p:sp>
      <p:sp>
        <p:nvSpPr>
          <p:cNvPr id="4" name="Segnaposto testo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 name="Segnaposto immagin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it-IT" noProof="0"/>
              <a:t>Fare clic sull'icona per inserire un'immagine</a:t>
            </a:r>
            <a:endParaRPr lang="en-US" noProof="0"/>
          </a:p>
        </p:txBody>
      </p:sp>
      <p:sp>
        <p:nvSpPr>
          <p:cNvPr id="7" name="Segnaposto data 4"/>
          <p:cNvSpPr>
            <a:spLocks noGrp="1"/>
          </p:cNvSpPr>
          <p:nvPr>
            <p:ph type="dt" sz="half" idx="10"/>
          </p:nvPr>
        </p:nvSpPr>
        <p:spPr/>
        <p:txBody>
          <a:bodyPr/>
          <a:lstStyle>
            <a:lvl1pPr>
              <a:defRPr/>
            </a:lvl1pPr>
            <a:extLst/>
          </a:lstStyle>
          <a:p>
            <a:pPr>
              <a:defRPr/>
            </a:pPr>
            <a:endParaRPr lang="it-IT"/>
          </a:p>
        </p:txBody>
      </p:sp>
      <p:sp>
        <p:nvSpPr>
          <p:cNvPr id="8" name="Segnaposto piè di pagina 5"/>
          <p:cNvSpPr>
            <a:spLocks noGrp="1"/>
          </p:cNvSpPr>
          <p:nvPr>
            <p:ph type="ftr" sz="quarter" idx="11"/>
          </p:nvPr>
        </p:nvSpPr>
        <p:spPr/>
        <p:txBody>
          <a:bodyPr/>
          <a:lstStyle>
            <a:lvl1pPr>
              <a:defRPr/>
            </a:lvl1pPr>
            <a:extLst/>
          </a:lstStyle>
          <a:p>
            <a:pPr>
              <a:defRPr/>
            </a:pPr>
            <a:endParaRPr lang="it-IT"/>
          </a:p>
        </p:txBody>
      </p:sp>
      <p:sp>
        <p:nvSpPr>
          <p:cNvPr id="9" name="Segnaposto numero diapositiva 6"/>
          <p:cNvSpPr>
            <a:spLocks noGrp="1"/>
          </p:cNvSpPr>
          <p:nvPr>
            <p:ph type="sldNum" sz="quarter" idx="12"/>
          </p:nvPr>
        </p:nvSpPr>
        <p:spPr/>
        <p:txBody>
          <a:bodyPr/>
          <a:lstStyle>
            <a:lvl1pPr>
              <a:defRPr/>
            </a:lvl1pPr>
            <a:extLst/>
          </a:lstStyle>
          <a:p>
            <a:pPr>
              <a:defRPr/>
            </a:pPr>
            <a:fld id="{BD1F971E-9F30-4F45-BB0A-F2BFD9C31ADD}" type="slidenum">
              <a:rPr lang="it-IT"/>
              <a:pPr>
                <a:defRPr/>
              </a:pPr>
              <a:t>‹N›</a:t>
            </a:fld>
            <a:endParaRPr lang="it-IT"/>
          </a:p>
        </p:txBody>
      </p:sp>
    </p:spTree>
    <p:extLst>
      <p:ext uri="{BB962C8B-B14F-4D97-AF65-F5344CB8AC3E}">
        <p14:creationId xmlns:p14="http://schemas.microsoft.com/office/powerpoint/2010/main" val="150105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ttangolo arrotondato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ttangolo arrotondato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Segnaposto titolo 12"/>
          <p:cNvSpPr>
            <a:spLocks noGrp="1"/>
          </p:cNvSpPr>
          <p:nvPr>
            <p:ph type="title"/>
          </p:nvPr>
        </p:nvSpPr>
        <p:spPr>
          <a:xfrm>
            <a:off x="503238" y="4986338"/>
            <a:ext cx="8183562" cy="1050925"/>
          </a:xfrm>
          <a:prstGeom prst="rect">
            <a:avLst/>
          </a:prstGeom>
        </p:spPr>
        <p:txBody>
          <a:bodyPr vert="horz" anchor="b">
            <a:normAutofit/>
          </a:bodyPr>
          <a:lstStyle/>
          <a:p>
            <a:r>
              <a:rPr lang="it-IT"/>
              <a:t>Fare clic per modificare lo stile del titolo</a:t>
            </a:r>
            <a:endParaRPr lang="en-US"/>
          </a:p>
        </p:txBody>
      </p:sp>
      <p:sp>
        <p:nvSpPr>
          <p:cNvPr id="1031" name="Segnaposto testo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25" name="Segnaposto data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it-IT"/>
          </a:p>
        </p:txBody>
      </p:sp>
      <p:sp>
        <p:nvSpPr>
          <p:cNvPr id="18" name="Segnaposto piè di pagina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it-IT"/>
          </a:p>
        </p:txBody>
      </p:sp>
      <p:sp>
        <p:nvSpPr>
          <p:cNvPr id="5" name="Segnaposto numero diapositiva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F6465B42-10BD-495A-B839-F94D26F8DAEA}"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628" r:id="rId1"/>
    <p:sldLayoutId id="2147484621" r:id="rId2"/>
    <p:sldLayoutId id="2147484629" r:id="rId3"/>
    <p:sldLayoutId id="2147484622" r:id="rId4"/>
    <p:sldLayoutId id="2147484623" r:id="rId5"/>
    <p:sldLayoutId id="2147484624" r:id="rId6"/>
    <p:sldLayoutId id="2147484630" r:id="rId7"/>
    <p:sldLayoutId id="2147484625" r:id="rId8"/>
    <p:sldLayoutId id="2147484631" r:id="rId9"/>
    <p:sldLayoutId id="2147484626" r:id="rId10"/>
    <p:sldLayoutId id="2147484627" r:id="rId11"/>
  </p:sldLayoutIdLst>
  <p:hf hdr="0" ft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www.milomb.camcom.it/rinnovo-consiglio-note-tecniche-di-elaborazione-degli-elenchi"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mi.camcom.it/rinnovo-consiglio"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ww.mi.camcom.it/"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hyperlink" Target="https://www.milomb.camcom.it/procedura-rinnovo-consiglio" TargetMode="Externa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hyperlink" Target="https://www.milomb.camcom.it/sede-e-uffici-di-milano#protocollo" TargetMode="Externa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0" y="1628775"/>
            <a:ext cx="9144000" cy="3429000"/>
          </a:xfrm>
          <a:prstGeom prst="rect">
            <a:avLst/>
          </a:prstGeom>
          <a:solidFill>
            <a:srgbClr val="A50021"/>
          </a:solidFill>
          <a:ln w="9525">
            <a:solidFill>
              <a:srgbClr val="A50021"/>
            </a:solidFill>
            <a:miter lim="800000"/>
            <a:headEnd/>
            <a:tailEnd/>
          </a:ln>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lgn="ctr" eaLnBrk="1" hangingPunct="1">
              <a:spcBef>
                <a:spcPct val="0"/>
              </a:spcBef>
              <a:buClrTx/>
              <a:buSzTx/>
              <a:buFontTx/>
              <a:buNone/>
            </a:pPr>
            <a:endParaRPr lang="it-IT" altLang="it-IT" sz="2400" dirty="0">
              <a:latin typeface="Times New Roman" pitchFamily="18" charset="0"/>
            </a:endParaRPr>
          </a:p>
        </p:txBody>
      </p:sp>
      <p:sp>
        <p:nvSpPr>
          <p:cNvPr id="6147" name="Text Box 5"/>
          <p:cNvSpPr txBox="1">
            <a:spLocks noChangeArrowheads="1"/>
          </p:cNvSpPr>
          <p:nvPr/>
        </p:nvSpPr>
        <p:spPr bwMode="auto">
          <a:xfrm>
            <a:off x="0" y="2438400"/>
            <a:ext cx="9144000" cy="1315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lgn="ctr">
              <a:buFont typeface="Wingdings 2" pitchFamily="18" charset="2"/>
              <a:buNone/>
            </a:pPr>
            <a:r>
              <a:rPr lang="it-IT" altLang="it-IT" sz="1800" b="1" i="1" dirty="0">
                <a:solidFill>
                  <a:schemeClr val="bg1"/>
                </a:solidFill>
              </a:rPr>
              <a:t>RINNOVO CONSIGLIO</a:t>
            </a:r>
            <a:endParaRPr lang="it-IT" altLang="it-IT" sz="1800" dirty="0">
              <a:solidFill>
                <a:schemeClr val="bg1"/>
              </a:solidFill>
            </a:endParaRPr>
          </a:p>
          <a:p>
            <a:pPr algn="ctr">
              <a:buFont typeface="Wingdings 2" pitchFamily="18" charset="2"/>
              <a:buNone/>
            </a:pPr>
            <a:r>
              <a:rPr lang="it-IT" altLang="it-IT" sz="1800" b="1" i="1" dirty="0">
                <a:solidFill>
                  <a:schemeClr val="bg1"/>
                </a:solidFill>
              </a:rPr>
              <a:t>DELLA CAMERA DI COMMERCIO DI </a:t>
            </a:r>
          </a:p>
          <a:p>
            <a:pPr algn="ctr">
              <a:buFont typeface="Wingdings 2" pitchFamily="18" charset="2"/>
              <a:buNone/>
            </a:pPr>
            <a:r>
              <a:rPr lang="it-IT" altLang="it-IT" sz="1800" b="1" i="1" dirty="0">
                <a:solidFill>
                  <a:schemeClr val="bg1"/>
                </a:solidFill>
              </a:rPr>
              <a:t>MILANO MONZA BRIANZA LODI</a:t>
            </a:r>
            <a:endParaRPr lang="it-IT" altLang="it-IT" sz="1800" dirty="0">
              <a:solidFill>
                <a:schemeClr val="bg1"/>
              </a:solidFill>
            </a:endParaRPr>
          </a:p>
          <a:p>
            <a:pPr algn="ctr">
              <a:buFont typeface="Wingdings 2" pitchFamily="18" charset="2"/>
              <a:buNone/>
            </a:pPr>
            <a:r>
              <a:rPr lang="it-IT" altLang="it-IT" sz="1800" b="1" i="1" dirty="0">
                <a:solidFill>
                  <a:schemeClr val="bg1"/>
                </a:solidFill>
              </a:rPr>
              <a:t>2022-2027</a:t>
            </a:r>
            <a:endParaRPr lang="it-IT" altLang="it-IT" sz="1800" dirty="0">
              <a:solidFill>
                <a:schemeClr val="bg1"/>
              </a:solidFill>
            </a:endParaRPr>
          </a:p>
        </p:txBody>
      </p:sp>
      <p:sp>
        <p:nvSpPr>
          <p:cNvPr id="6148" name="Text Box 7"/>
          <p:cNvSpPr txBox="1">
            <a:spLocks noChangeArrowheads="1"/>
          </p:cNvSpPr>
          <p:nvPr/>
        </p:nvSpPr>
        <p:spPr bwMode="auto">
          <a:xfrm>
            <a:off x="-9525" y="4495800"/>
            <a:ext cx="91440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lgn="ctr" eaLnBrk="1" hangingPunct="1">
              <a:spcBef>
                <a:spcPct val="50000"/>
              </a:spcBef>
              <a:buClrTx/>
              <a:buSzTx/>
              <a:buFont typeface="Wingdings 2" pitchFamily="18" charset="2"/>
              <a:buNone/>
            </a:pPr>
            <a:r>
              <a:rPr lang="it-IT" altLang="it-IT" sz="1600" b="1" i="1" dirty="0">
                <a:solidFill>
                  <a:schemeClr val="bg1"/>
                </a:solidFill>
              </a:rPr>
              <a:t>PROCEDURA E DOCUMENTAZIONE</a:t>
            </a:r>
            <a:endParaRPr lang="it-IT" altLang="it-IT" sz="1600" dirty="0">
              <a:solidFill>
                <a:schemeClr val="bg1"/>
              </a:solidFill>
            </a:endParaRPr>
          </a:p>
          <a:p>
            <a:pPr eaLnBrk="1" hangingPunct="1">
              <a:spcBef>
                <a:spcPct val="50000"/>
              </a:spcBef>
              <a:buClrTx/>
              <a:buSzTx/>
              <a:buFont typeface="Wingdings 2" pitchFamily="18" charset="2"/>
              <a:buNone/>
            </a:pPr>
            <a:endParaRPr lang="it-IT" altLang="it-IT" sz="1600" b="1" dirty="0">
              <a:solidFill>
                <a:srgbClr val="FF0000"/>
              </a:solidFill>
            </a:endParaRPr>
          </a:p>
          <a:p>
            <a:pPr algn="ctr" eaLnBrk="1" hangingPunct="1">
              <a:spcBef>
                <a:spcPct val="50000"/>
              </a:spcBef>
              <a:buClrTx/>
              <a:buSzTx/>
              <a:buFont typeface="Wingdings 2" pitchFamily="18" charset="2"/>
              <a:buNone/>
            </a:pPr>
            <a:endParaRPr lang="it-IT" altLang="it-IT" sz="1600" b="1" dirty="0">
              <a:solidFill>
                <a:srgbClr val="CC3300"/>
              </a:solidFill>
            </a:endParaRPr>
          </a:p>
          <a:p>
            <a:pPr algn="ctr" eaLnBrk="1" hangingPunct="1">
              <a:spcBef>
                <a:spcPct val="50000"/>
              </a:spcBef>
              <a:buClrTx/>
              <a:buSzTx/>
              <a:buFont typeface="Wingdings 2" pitchFamily="18" charset="2"/>
              <a:buNone/>
            </a:pPr>
            <a:r>
              <a:rPr lang="it-IT" altLang="it-IT" sz="1600" b="1" dirty="0">
                <a:solidFill>
                  <a:srgbClr val="A50021"/>
                </a:solidFill>
              </a:rPr>
              <a:t>Milano, 24 FEBBRAIO  2022</a:t>
            </a:r>
          </a:p>
        </p:txBody>
      </p:sp>
      <p:sp>
        <p:nvSpPr>
          <p:cNvPr id="2" name="Segnaposto numero diapositiva 1"/>
          <p:cNvSpPr>
            <a:spLocks noGrp="1"/>
          </p:cNvSpPr>
          <p:nvPr>
            <p:ph type="sldNum" sz="quarter" idx="12"/>
          </p:nvPr>
        </p:nvSpPr>
        <p:spPr/>
        <p:txBody>
          <a:bodyPr/>
          <a:lstStyle/>
          <a:p>
            <a:pPr>
              <a:defRPr/>
            </a:pPr>
            <a:fld id="{DCB7534E-2DA9-4312-AE64-7C692C84C786}" type="slidenum">
              <a:rPr lang="it-IT"/>
              <a:pPr>
                <a:defRPr/>
              </a:pPr>
              <a:t>1</a:t>
            </a:fld>
            <a:endParaRPr lang="it-IT" dirty="0"/>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ED17B81D-AF79-4FB9-AC3F-C448A02D377B}" type="slidenum">
              <a:rPr lang="it-IT" smtClean="0"/>
              <a:pPr>
                <a:defRPr/>
              </a:pPr>
              <a:t>10</a:t>
            </a:fld>
            <a:endParaRPr lang="it-IT" dirty="0"/>
          </a:p>
        </p:txBody>
      </p:sp>
      <p:graphicFrame>
        <p:nvGraphicFramePr>
          <p:cNvPr id="3" name="Tabella 2"/>
          <p:cNvGraphicFramePr>
            <a:graphicFrameLocks noGrp="1"/>
          </p:cNvGraphicFramePr>
          <p:nvPr>
            <p:extLst>
              <p:ext uri="{D42A27DB-BD31-4B8C-83A1-F6EECF244321}">
                <p14:modId xmlns:p14="http://schemas.microsoft.com/office/powerpoint/2010/main" val="1474299300"/>
              </p:ext>
            </p:extLst>
          </p:nvPr>
        </p:nvGraphicFramePr>
        <p:xfrm>
          <a:off x="287338" y="1387384"/>
          <a:ext cx="8569325" cy="5163304"/>
        </p:xfrm>
        <a:graphic>
          <a:graphicData uri="http://schemas.openxmlformats.org/drawingml/2006/table">
            <a:tbl>
              <a:tblPr/>
              <a:tblGrid>
                <a:gridCol w="1394969">
                  <a:extLst>
                    <a:ext uri="{9D8B030D-6E8A-4147-A177-3AD203B41FA5}">
                      <a16:colId xmlns:a16="http://schemas.microsoft.com/office/drawing/2014/main" val="20000"/>
                    </a:ext>
                  </a:extLst>
                </a:gridCol>
                <a:gridCol w="7174356">
                  <a:extLst>
                    <a:ext uri="{9D8B030D-6E8A-4147-A177-3AD203B41FA5}">
                      <a16:colId xmlns:a16="http://schemas.microsoft.com/office/drawing/2014/main" val="20001"/>
                    </a:ext>
                  </a:extLst>
                </a:gridCol>
              </a:tblGrid>
              <a:tr h="33018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Agricoltura</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A</a:t>
                      </a:r>
                      <a:r>
                        <a:rPr kumimoji="0" lang="en-US" altLang="it-IT" sz="1100" b="0" i="0" u="none" strike="noStrike" cap="none" normalizeH="0" baseline="0" dirty="0">
                          <a:ln>
                            <a:noFill/>
                          </a:ln>
                          <a:solidFill>
                            <a:schemeClr val="tx1"/>
                          </a:solidFill>
                          <a:effectLst/>
                          <a:latin typeface="+mj-lt"/>
                          <a:cs typeface="Times New Roman" pitchFamily="18" charset="0"/>
                        </a:rPr>
                        <a:t> Agricoltura, silvicoltura e pesca</a:t>
                      </a:r>
                    </a:p>
                    <a:p>
                      <a:pPr marL="63500" marR="0" lvl="0" indent="0" algn="l" defTabSz="914400" rtl="0" eaLnBrk="1" fontAlgn="base" latinLnBrk="0" hangingPunct="1">
                        <a:lnSpc>
                          <a:spcPts val="1325"/>
                        </a:lnSpc>
                        <a:spcBef>
                          <a:spcPct val="0"/>
                        </a:spcBef>
                        <a:spcAft>
                          <a:spcPct val="0"/>
                        </a:spcAft>
                        <a:buClrTx/>
                        <a:buSzTx/>
                        <a:buFontTx/>
                        <a:buNone/>
                        <a:tabLst/>
                      </a:pP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0367">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Industria</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just"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B </a:t>
                      </a:r>
                      <a:r>
                        <a:rPr kumimoji="0" lang="en-US" altLang="it-IT" sz="1100" b="0" i="0" u="none" strike="noStrike" cap="none" normalizeH="0" baseline="0" dirty="0">
                          <a:ln>
                            <a:noFill/>
                          </a:ln>
                          <a:solidFill>
                            <a:schemeClr val="tx1"/>
                          </a:solidFill>
                          <a:effectLst/>
                          <a:latin typeface="+mj-lt"/>
                          <a:cs typeface="Times New Roman" pitchFamily="18" charset="0"/>
                        </a:rPr>
                        <a:t>Estrazione dei minerali da cave e miniere </a:t>
                      </a:r>
                      <a:r>
                        <a:rPr kumimoji="0" lang="en-US" altLang="it-IT" sz="1100" b="1" i="0" u="none" strike="noStrike" cap="none" normalizeH="0" baseline="0" dirty="0">
                          <a:ln>
                            <a:noFill/>
                          </a:ln>
                          <a:solidFill>
                            <a:schemeClr val="tx1"/>
                          </a:solidFill>
                          <a:effectLst/>
                          <a:latin typeface="+mj-lt"/>
                          <a:cs typeface="Times New Roman" pitchFamily="18" charset="0"/>
                        </a:rPr>
                        <a:t>C </a:t>
                      </a:r>
                      <a:r>
                        <a:rPr kumimoji="0" lang="en-US" altLang="it-IT" sz="1100" b="0" i="0" u="none" strike="noStrike" cap="none" normalizeH="0" baseline="0" dirty="0">
                          <a:ln>
                            <a:noFill/>
                          </a:ln>
                          <a:solidFill>
                            <a:schemeClr val="tx1"/>
                          </a:solidFill>
                          <a:effectLst/>
                          <a:latin typeface="+mj-lt"/>
                          <a:cs typeface="Times New Roman" pitchFamily="18" charset="0"/>
                        </a:rPr>
                        <a:t>Attività manifatturiere </a:t>
                      </a:r>
                      <a:r>
                        <a:rPr kumimoji="0" lang="en-US" altLang="it-IT" sz="1100" b="1" i="0" u="none" strike="noStrike" cap="none" normalizeH="0" baseline="0" dirty="0">
                          <a:ln>
                            <a:noFill/>
                          </a:ln>
                          <a:solidFill>
                            <a:schemeClr val="tx1"/>
                          </a:solidFill>
                          <a:effectLst/>
                          <a:latin typeface="+mj-lt"/>
                          <a:cs typeface="Times New Roman" pitchFamily="18" charset="0"/>
                        </a:rPr>
                        <a:t>D </a:t>
                      </a:r>
                      <a:r>
                        <a:rPr kumimoji="0" lang="en-US" altLang="it-IT" sz="1100" b="0" i="0" u="none" strike="noStrike" cap="none" normalizeH="0" baseline="0" dirty="0">
                          <a:ln>
                            <a:noFill/>
                          </a:ln>
                          <a:solidFill>
                            <a:schemeClr val="tx1"/>
                          </a:solidFill>
                          <a:effectLst/>
                          <a:latin typeface="+mj-lt"/>
                          <a:cs typeface="Times New Roman" pitchFamily="18" charset="0"/>
                        </a:rPr>
                        <a:t>Fornitura di energia elettrica, gas, vapore e aria condizionata</a:t>
                      </a:r>
                      <a:r>
                        <a:rPr kumimoji="0" lang="en-US" altLang="it-IT" sz="1100" b="1" i="0" u="none" strike="noStrike" cap="none" normalizeH="0" baseline="0" dirty="0">
                          <a:ln>
                            <a:noFill/>
                          </a:ln>
                          <a:solidFill>
                            <a:schemeClr val="tx1"/>
                          </a:solidFill>
                          <a:effectLst/>
                          <a:latin typeface="+mj-lt"/>
                          <a:cs typeface="Times New Roman" pitchFamily="18" charset="0"/>
                        </a:rPr>
                        <a:t> E </a:t>
                      </a:r>
                      <a:r>
                        <a:rPr kumimoji="0" lang="en-US" altLang="it-IT" sz="1100" b="0" i="0" u="none" strike="noStrike" cap="none" normalizeH="0" baseline="0" dirty="0">
                          <a:ln>
                            <a:noFill/>
                          </a:ln>
                          <a:solidFill>
                            <a:schemeClr val="tx1"/>
                          </a:solidFill>
                          <a:effectLst/>
                          <a:latin typeface="+mj-lt"/>
                          <a:cs typeface="Times New Roman" pitchFamily="18" charset="0"/>
                        </a:rPr>
                        <a:t>Fornitura di acqua: reti fognarie, attività di gestione dei rifiuti e risanamento </a:t>
                      </a:r>
                      <a:r>
                        <a:rPr kumimoji="0" lang="en-US" altLang="it-IT" sz="1100" b="1" i="0" u="none" strike="noStrike" cap="none" normalizeH="0" baseline="0" dirty="0">
                          <a:ln>
                            <a:noFill/>
                          </a:ln>
                          <a:solidFill>
                            <a:schemeClr val="tx1"/>
                          </a:solidFill>
                          <a:effectLst/>
                          <a:latin typeface="+mj-lt"/>
                          <a:cs typeface="Times New Roman" pitchFamily="18" charset="0"/>
                        </a:rPr>
                        <a:t>F </a:t>
                      </a:r>
                      <a:r>
                        <a:rPr kumimoji="0" lang="en-US" altLang="it-IT" sz="1100" b="0" i="0" u="none" strike="noStrike" cap="none" normalizeH="0" baseline="0" dirty="0">
                          <a:ln>
                            <a:noFill/>
                          </a:ln>
                          <a:solidFill>
                            <a:schemeClr val="tx1"/>
                          </a:solidFill>
                          <a:effectLst/>
                          <a:latin typeface="+mj-lt"/>
                          <a:cs typeface="Times New Roman" pitchFamily="18" charset="0"/>
                        </a:rPr>
                        <a:t>Costruzioni</a:t>
                      </a:r>
                    </a:p>
                    <a:p>
                      <a:pPr marL="63500" marR="0" lvl="0" indent="0" algn="l" defTabSz="914400" rtl="0" eaLnBrk="1" fontAlgn="base" latinLnBrk="0" hangingPunct="1">
                        <a:lnSpc>
                          <a:spcPts val="1325"/>
                        </a:lnSpc>
                        <a:spcBef>
                          <a:spcPct val="0"/>
                        </a:spcBef>
                        <a:spcAft>
                          <a:spcPct val="0"/>
                        </a:spcAft>
                        <a:buClrTx/>
                        <a:buSzTx/>
                        <a:buFontTx/>
                        <a:buNone/>
                        <a:tabLst/>
                      </a:pP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018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Commercio</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G </a:t>
                      </a:r>
                      <a:r>
                        <a:rPr kumimoji="0" lang="en-US" altLang="it-IT" sz="1100" b="0" i="0" u="none" strike="noStrike" cap="none" normalizeH="0" baseline="0" dirty="0">
                          <a:ln>
                            <a:noFill/>
                          </a:ln>
                          <a:solidFill>
                            <a:schemeClr val="tx1"/>
                          </a:solidFill>
                          <a:effectLst/>
                          <a:latin typeface="+mj-lt"/>
                          <a:cs typeface="Times New Roman" pitchFamily="18" charset="0"/>
                        </a:rPr>
                        <a:t>Commercio all’ingrosso e al dettaglio: riparazione di autoveicoli e motocicli</a:t>
                      </a:r>
                    </a:p>
                    <a:p>
                      <a:pPr marL="63500" marR="0" lvl="0" indent="0" algn="l" defTabSz="914400" rtl="0" eaLnBrk="1" fontAlgn="base" latinLnBrk="0" hangingPunct="1">
                        <a:lnSpc>
                          <a:spcPts val="1325"/>
                        </a:lnSpc>
                        <a:spcBef>
                          <a:spcPct val="0"/>
                        </a:spcBef>
                        <a:spcAft>
                          <a:spcPct val="0"/>
                        </a:spcAft>
                        <a:buClrTx/>
                        <a:buSzTx/>
                        <a:buFontTx/>
                        <a:buNone/>
                        <a:tabLst/>
                      </a:pP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018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Turismo</a:t>
                      </a:r>
                    </a:p>
                    <a:p>
                      <a:pPr marL="63500" marR="0" lvl="0" indent="0" algn="l" defTabSz="914400" rtl="0" eaLnBrk="1" fontAlgn="base" latinLnBrk="0" hangingPunct="1">
                        <a:lnSpc>
                          <a:spcPts val="1325"/>
                        </a:lnSpc>
                        <a:spcBef>
                          <a:spcPct val="0"/>
                        </a:spcBef>
                        <a:spcAft>
                          <a:spcPct val="0"/>
                        </a:spcAft>
                        <a:buClrTx/>
                        <a:buSzTx/>
                        <a:buFontTx/>
                        <a:buNone/>
                        <a:tabLst/>
                      </a:pP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I </a:t>
                      </a:r>
                      <a:r>
                        <a:rPr kumimoji="0" lang="en-US" altLang="it-IT" sz="1100" b="0" i="0" u="none" strike="noStrike" cap="none" normalizeH="0" baseline="0" dirty="0">
                          <a:ln>
                            <a:noFill/>
                          </a:ln>
                          <a:solidFill>
                            <a:schemeClr val="tx1"/>
                          </a:solidFill>
                          <a:effectLst/>
                          <a:latin typeface="+mj-lt"/>
                          <a:cs typeface="Times New Roman" pitchFamily="18" charset="0"/>
                        </a:rPr>
                        <a:t>Attività di servizi di alloggio e di ristorazione</a:t>
                      </a: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41032">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Trasporti e</a:t>
                      </a:r>
                      <a:r>
                        <a:rPr kumimoji="0" lang="it-IT" altLang="it-IT" sz="1100" b="1" i="0" u="none" strike="noStrike" cap="none" normalizeH="0" baseline="0" dirty="0">
                          <a:ln>
                            <a:noFill/>
                          </a:ln>
                          <a:solidFill>
                            <a:schemeClr val="tx1"/>
                          </a:solidFill>
                          <a:effectLst/>
                          <a:latin typeface="+mj-lt"/>
                          <a:cs typeface="Times New Roman" pitchFamily="18" charset="0"/>
                        </a:rPr>
                        <a:t> </a:t>
                      </a:r>
                      <a:r>
                        <a:rPr kumimoji="0" lang="en-US" altLang="it-IT" sz="1100" b="1" i="0" u="none" strike="noStrike" cap="none" normalizeH="0" baseline="0" dirty="0">
                          <a:ln>
                            <a:noFill/>
                          </a:ln>
                          <a:solidFill>
                            <a:schemeClr val="tx1"/>
                          </a:solidFill>
                          <a:effectLst/>
                          <a:latin typeface="+mj-lt"/>
                          <a:cs typeface="Times New Roman" pitchFamily="18" charset="0"/>
                        </a:rPr>
                        <a:t>Spedizioni</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H </a:t>
                      </a:r>
                      <a:r>
                        <a:rPr kumimoji="0" lang="en-US" altLang="it-IT" sz="1100" b="0" i="0" u="none" strike="noStrike" cap="none" normalizeH="0" baseline="0" dirty="0">
                          <a:ln>
                            <a:noFill/>
                          </a:ln>
                          <a:solidFill>
                            <a:schemeClr val="tx1"/>
                          </a:solidFill>
                          <a:effectLst/>
                          <a:latin typeface="+mj-lt"/>
                          <a:cs typeface="Times New Roman" pitchFamily="18" charset="0"/>
                        </a:rPr>
                        <a:t>Trasporto e magazzinaggio</a:t>
                      </a: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6654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Credito</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K64  </a:t>
                      </a:r>
                      <a:r>
                        <a:rPr kumimoji="0" lang="en-US" altLang="it-IT" sz="1100" b="0" i="0" u="none" strike="noStrike" cap="none" normalizeH="0" baseline="0" dirty="0">
                          <a:ln>
                            <a:noFill/>
                          </a:ln>
                          <a:solidFill>
                            <a:schemeClr val="tx1"/>
                          </a:solidFill>
                          <a:effectLst/>
                          <a:latin typeface="+mj-lt"/>
                          <a:cs typeface="Times New Roman" pitchFamily="18" charset="0"/>
                        </a:rPr>
                        <a:t>attività di servizi finanziari (escluse le assicurazioni sociali obbligatorie) </a:t>
                      </a:r>
                      <a:r>
                        <a:rPr kumimoji="0" lang="en-US" altLang="it-IT" sz="1100" b="1" i="0" u="none" strike="noStrike" cap="none" normalizeH="0" baseline="0" dirty="0">
                          <a:ln>
                            <a:noFill/>
                          </a:ln>
                          <a:solidFill>
                            <a:schemeClr val="tx1"/>
                          </a:solidFill>
                          <a:effectLst/>
                          <a:latin typeface="+mj-lt"/>
                          <a:cs typeface="Times New Roman" pitchFamily="18" charset="0"/>
                        </a:rPr>
                        <a:t>K661 </a:t>
                      </a:r>
                      <a:r>
                        <a:rPr kumimoji="0" lang="en-US" altLang="it-IT" sz="1100" b="0" i="0" u="none" strike="noStrike" cap="none" normalizeH="0" baseline="0" dirty="0">
                          <a:ln>
                            <a:noFill/>
                          </a:ln>
                          <a:solidFill>
                            <a:schemeClr val="tx1"/>
                          </a:solidFill>
                          <a:effectLst/>
                          <a:latin typeface="+mj-lt"/>
                          <a:cs typeface="Times New Roman" pitchFamily="18" charset="0"/>
                        </a:rPr>
                        <a:t>Attività ausiliarie dei servizi finanziari</a:t>
                      </a: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48358">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Assicurazioni</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K 65 </a:t>
                      </a:r>
                      <a:r>
                        <a:rPr kumimoji="0" lang="en-US" altLang="it-IT" sz="1100" b="0" i="0" u="none" strike="noStrike" cap="none" normalizeH="0" baseline="0" dirty="0">
                          <a:ln>
                            <a:noFill/>
                          </a:ln>
                          <a:solidFill>
                            <a:schemeClr val="tx1"/>
                          </a:solidFill>
                          <a:effectLst/>
                          <a:latin typeface="+mj-lt"/>
                          <a:cs typeface="Times New Roman" pitchFamily="18" charset="0"/>
                        </a:rPr>
                        <a:t>Assicurazioni, riassicurazioni e fondi pensione (escluse le assicurazioni sociali obbligatorie) </a:t>
                      </a:r>
                      <a:r>
                        <a:rPr kumimoji="0" lang="en-US" altLang="it-IT" sz="1100" b="1" i="0" u="none" strike="noStrike" cap="none" normalizeH="0" baseline="0" dirty="0">
                          <a:ln>
                            <a:noFill/>
                          </a:ln>
                          <a:solidFill>
                            <a:schemeClr val="tx1"/>
                          </a:solidFill>
                          <a:effectLst/>
                          <a:latin typeface="+mj-lt"/>
                          <a:cs typeface="Times New Roman" pitchFamily="18" charset="0"/>
                        </a:rPr>
                        <a:t>K662 </a:t>
                      </a:r>
                      <a:r>
                        <a:rPr kumimoji="0" lang="en-US" altLang="it-IT" sz="1100" b="0" i="0" u="none" strike="noStrike" cap="none" normalizeH="0" baseline="0" dirty="0">
                          <a:ln>
                            <a:noFill/>
                          </a:ln>
                          <a:solidFill>
                            <a:schemeClr val="tx1"/>
                          </a:solidFill>
                          <a:effectLst/>
                          <a:latin typeface="+mj-lt"/>
                          <a:cs typeface="Times New Roman" pitchFamily="18" charset="0"/>
                        </a:rPr>
                        <a:t>Attività ausiliarie delle assicurazioni e dei fondi pensione</a:t>
                      </a:r>
                      <a:r>
                        <a:rPr kumimoji="0" lang="en-US" altLang="it-IT" sz="1100" b="1" i="0" u="none" strike="noStrike" cap="none" normalizeH="0" baseline="0" dirty="0">
                          <a:ln>
                            <a:noFill/>
                          </a:ln>
                          <a:solidFill>
                            <a:schemeClr val="tx1"/>
                          </a:solidFill>
                          <a:effectLst/>
                          <a:latin typeface="+mj-lt"/>
                          <a:cs typeface="Times New Roman" pitchFamily="18" charset="0"/>
                        </a:rPr>
                        <a:t>  K663 </a:t>
                      </a:r>
                      <a:r>
                        <a:rPr kumimoji="0" lang="en-US" altLang="it-IT" sz="1100" b="0" i="0" u="none" strike="noStrike" cap="none" normalizeH="0" baseline="0" dirty="0">
                          <a:ln>
                            <a:noFill/>
                          </a:ln>
                          <a:solidFill>
                            <a:schemeClr val="tx1"/>
                          </a:solidFill>
                          <a:effectLst/>
                          <a:latin typeface="+mj-lt"/>
                          <a:cs typeface="Times New Roman" pitchFamily="18" charset="0"/>
                        </a:rPr>
                        <a:t>Attività di gestione dei fondi</a:t>
                      </a:r>
                    </a:p>
                    <a:p>
                      <a:pPr marL="63500" marR="0" lvl="0" indent="0" algn="l" defTabSz="914400" rtl="0" eaLnBrk="1" fontAlgn="base" latinLnBrk="0" hangingPunct="1">
                        <a:lnSpc>
                          <a:spcPct val="115000"/>
                        </a:lnSpc>
                        <a:spcBef>
                          <a:spcPts val="200"/>
                        </a:spcBef>
                        <a:spcAft>
                          <a:spcPct val="0"/>
                        </a:spcAft>
                        <a:buClrTx/>
                        <a:buSzTx/>
                        <a:buFontTx/>
                        <a:buNone/>
                        <a:tabLst/>
                      </a:pP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6654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Servizi alle</a:t>
                      </a:r>
                      <a:r>
                        <a:rPr kumimoji="0" lang="it-IT" altLang="it-IT" sz="1100" b="1" i="0" u="none" strike="noStrike" cap="none" normalizeH="0" baseline="0" dirty="0">
                          <a:ln>
                            <a:noFill/>
                          </a:ln>
                          <a:solidFill>
                            <a:schemeClr val="tx1"/>
                          </a:solidFill>
                          <a:effectLst/>
                          <a:latin typeface="+mj-lt"/>
                          <a:cs typeface="Times New Roman" pitchFamily="18" charset="0"/>
                        </a:rPr>
                        <a:t> </a:t>
                      </a:r>
                      <a:r>
                        <a:rPr kumimoji="0" lang="en-US" altLang="it-IT" sz="1100" b="1" i="0" u="none" strike="noStrike" cap="none" normalizeH="0" baseline="0" dirty="0">
                          <a:ln>
                            <a:noFill/>
                          </a:ln>
                          <a:solidFill>
                            <a:schemeClr val="tx1"/>
                          </a:solidFill>
                          <a:effectLst/>
                          <a:latin typeface="+mj-lt"/>
                          <a:cs typeface="Times New Roman" pitchFamily="18" charset="0"/>
                        </a:rPr>
                        <a:t>imprese</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J </a:t>
                      </a:r>
                      <a:r>
                        <a:rPr kumimoji="0" lang="en-US" altLang="it-IT" sz="1100" b="0" i="0" u="none" strike="noStrike" cap="none" normalizeH="0" baseline="0" dirty="0">
                          <a:ln>
                            <a:noFill/>
                          </a:ln>
                          <a:solidFill>
                            <a:schemeClr val="tx1"/>
                          </a:solidFill>
                          <a:effectLst/>
                          <a:latin typeface="+mj-lt"/>
                          <a:cs typeface="Times New Roman" pitchFamily="18" charset="0"/>
                        </a:rPr>
                        <a:t>Servizi di informazione e comunicazione </a:t>
                      </a:r>
                      <a:r>
                        <a:rPr kumimoji="0" lang="en-US" altLang="it-IT" sz="1100" b="1" i="0" u="none" strike="noStrike" cap="none" normalizeH="0" baseline="0" dirty="0">
                          <a:ln>
                            <a:noFill/>
                          </a:ln>
                          <a:solidFill>
                            <a:schemeClr val="tx1"/>
                          </a:solidFill>
                          <a:effectLst/>
                          <a:latin typeface="+mj-lt"/>
                          <a:cs typeface="Times New Roman" pitchFamily="18" charset="0"/>
                        </a:rPr>
                        <a:t>L </a:t>
                      </a:r>
                      <a:r>
                        <a:rPr kumimoji="0" lang="en-US" altLang="it-IT" sz="1100" b="0" i="0" u="none" strike="noStrike" cap="none" normalizeH="0" baseline="0" dirty="0">
                          <a:ln>
                            <a:noFill/>
                          </a:ln>
                          <a:solidFill>
                            <a:schemeClr val="tx1"/>
                          </a:solidFill>
                          <a:effectLst/>
                          <a:latin typeface="+mj-lt"/>
                          <a:cs typeface="Times New Roman" pitchFamily="18" charset="0"/>
                        </a:rPr>
                        <a:t>attività immobiliari </a:t>
                      </a:r>
                      <a:r>
                        <a:rPr kumimoji="0" lang="en-US" altLang="it-IT" sz="1100" b="1" i="0" u="none" strike="noStrike" cap="none" normalizeH="0" baseline="0" dirty="0">
                          <a:ln>
                            <a:noFill/>
                          </a:ln>
                          <a:solidFill>
                            <a:schemeClr val="tx1"/>
                          </a:solidFill>
                          <a:effectLst/>
                          <a:latin typeface="+mj-lt"/>
                          <a:cs typeface="Times New Roman" pitchFamily="18" charset="0"/>
                        </a:rPr>
                        <a:t>M </a:t>
                      </a:r>
                      <a:r>
                        <a:rPr kumimoji="0" lang="en-US" altLang="it-IT" sz="1100" b="0" i="0" u="none" strike="noStrike" cap="none" normalizeH="0" baseline="0" dirty="0">
                          <a:ln>
                            <a:noFill/>
                          </a:ln>
                          <a:solidFill>
                            <a:schemeClr val="tx1"/>
                          </a:solidFill>
                          <a:effectLst/>
                          <a:latin typeface="+mj-lt"/>
                          <a:cs typeface="Times New Roman" pitchFamily="18" charset="0"/>
                        </a:rPr>
                        <a:t>attività professionali, scientifiche e tecniche </a:t>
                      </a:r>
                      <a:r>
                        <a:rPr kumimoji="0" lang="en-US" altLang="it-IT" sz="1100" b="1" i="0" u="none" strike="noStrike" cap="none" normalizeH="0" baseline="0" dirty="0">
                          <a:ln>
                            <a:noFill/>
                          </a:ln>
                          <a:solidFill>
                            <a:schemeClr val="tx1"/>
                          </a:solidFill>
                          <a:effectLst/>
                          <a:latin typeface="+mj-lt"/>
                          <a:cs typeface="Times New Roman" pitchFamily="18" charset="0"/>
                        </a:rPr>
                        <a:t>N </a:t>
                      </a:r>
                      <a:r>
                        <a:rPr kumimoji="0" lang="en-US" altLang="it-IT" sz="1100" b="0" i="0" u="none" strike="noStrike" cap="none" normalizeH="0" baseline="0" dirty="0">
                          <a:ln>
                            <a:noFill/>
                          </a:ln>
                          <a:solidFill>
                            <a:schemeClr val="tx1"/>
                          </a:solidFill>
                          <a:effectLst/>
                          <a:latin typeface="+mj-lt"/>
                          <a:cs typeface="Times New Roman" pitchFamily="18" charset="0"/>
                        </a:rPr>
                        <a:t>Noleggio, agenzie di viaggio, servizi di supporto alle imprese</a:t>
                      </a:r>
                    </a:p>
                    <a:p>
                      <a:pPr marL="63500" marR="0" lvl="0" indent="0" algn="l" defTabSz="914400" rtl="0" eaLnBrk="1" fontAlgn="base" latinLnBrk="0" hangingPunct="1">
                        <a:lnSpc>
                          <a:spcPct val="115000"/>
                        </a:lnSpc>
                        <a:spcBef>
                          <a:spcPts val="200"/>
                        </a:spcBef>
                        <a:spcAft>
                          <a:spcPct val="0"/>
                        </a:spcAft>
                        <a:buClrTx/>
                        <a:buSzTx/>
                        <a:buFontTx/>
                        <a:buNone/>
                        <a:tabLst/>
                      </a:pP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63471">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Altri settori</a:t>
                      </a:r>
                      <a:endParaRPr kumimoji="0" lang="it-IT" altLang="it-IT" sz="1100" b="1"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325"/>
                        </a:lnSpc>
                        <a:spcBef>
                          <a:spcPct val="0"/>
                        </a:spcBef>
                        <a:spcAft>
                          <a:spcPct val="0"/>
                        </a:spcAft>
                        <a:buClrTx/>
                        <a:buSzTx/>
                        <a:buFontTx/>
                        <a:buNone/>
                        <a:tabLst/>
                      </a:pPr>
                      <a:r>
                        <a:rPr kumimoji="0" lang="en-US" altLang="it-IT" sz="1100" b="1" i="0" u="none" strike="noStrike" cap="none" normalizeH="0" baseline="0" dirty="0">
                          <a:ln>
                            <a:noFill/>
                          </a:ln>
                          <a:solidFill>
                            <a:schemeClr val="tx1"/>
                          </a:solidFill>
                          <a:effectLst/>
                          <a:latin typeface="+mj-lt"/>
                          <a:cs typeface="Times New Roman" pitchFamily="18" charset="0"/>
                        </a:rPr>
                        <a:t>P </a:t>
                      </a:r>
                      <a:r>
                        <a:rPr kumimoji="0" lang="en-US" altLang="it-IT" sz="1100" b="0" i="0" u="none" strike="noStrike" cap="none" normalizeH="0" baseline="0" dirty="0">
                          <a:ln>
                            <a:noFill/>
                          </a:ln>
                          <a:solidFill>
                            <a:schemeClr val="tx1"/>
                          </a:solidFill>
                          <a:effectLst/>
                          <a:latin typeface="+mj-lt"/>
                          <a:cs typeface="Times New Roman" pitchFamily="18" charset="0"/>
                        </a:rPr>
                        <a:t>Istruzione</a:t>
                      </a:r>
                      <a:r>
                        <a:rPr kumimoji="0" lang="en-US" altLang="it-IT" sz="1100" b="1" i="0" u="none" strike="noStrike" cap="none" normalizeH="0" baseline="0" dirty="0">
                          <a:ln>
                            <a:noFill/>
                          </a:ln>
                          <a:solidFill>
                            <a:schemeClr val="tx1"/>
                          </a:solidFill>
                          <a:effectLst/>
                          <a:latin typeface="+mj-lt"/>
                          <a:cs typeface="Times New Roman" pitchFamily="18" charset="0"/>
                        </a:rPr>
                        <a:t> Q </a:t>
                      </a:r>
                      <a:r>
                        <a:rPr kumimoji="0" lang="en-US" altLang="it-IT" sz="1100" b="0" i="0" u="none" strike="noStrike" cap="none" normalizeH="0" baseline="0" dirty="0">
                          <a:ln>
                            <a:noFill/>
                          </a:ln>
                          <a:solidFill>
                            <a:schemeClr val="tx1"/>
                          </a:solidFill>
                          <a:effectLst/>
                          <a:latin typeface="+mj-lt"/>
                          <a:cs typeface="Times New Roman" pitchFamily="18" charset="0"/>
                        </a:rPr>
                        <a:t>Sanità e assistenza sociale </a:t>
                      </a:r>
                      <a:r>
                        <a:rPr kumimoji="0" lang="en-US" altLang="it-IT" sz="1100" b="1" i="0" u="none" strike="noStrike" cap="none" normalizeH="0" baseline="0" dirty="0">
                          <a:ln>
                            <a:noFill/>
                          </a:ln>
                          <a:solidFill>
                            <a:schemeClr val="tx1"/>
                          </a:solidFill>
                          <a:effectLst/>
                          <a:latin typeface="+mj-lt"/>
                          <a:cs typeface="Times New Roman" pitchFamily="18" charset="0"/>
                        </a:rPr>
                        <a:t>R </a:t>
                      </a:r>
                      <a:r>
                        <a:rPr kumimoji="0" lang="en-US" altLang="it-IT" sz="1100" b="0" i="0" u="none" strike="noStrike" cap="none" normalizeH="0" baseline="0" dirty="0">
                          <a:ln>
                            <a:noFill/>
                          </a:ln>
                          <a:solidFill>
                            <a:schemeClr val="tx1"/>
                          </a:solidFill>
                          <a:effectLst/>
                          <a:latin typeface="+mj-lt"/>
                          <a:cs typeface="Times New Roman" pitchFamily="18" charset="0"/>
                        </a:rPr>
                        <a:t>Attività sportive, di intrattenimento e di divertimento </a:t>
                      </a:r>
                      <a:r>
                        <a:rPr kumimoji="0" lang="en-US" altLang="it-IT" sz="1100" b="1" i="0" u="none" strike="noStrike" cap="none" normalizeH="0" baseline="0" dirty="0">
                          <a:ln>
                            <a:noFill/>
                          </a:ln>
                          <a:solidFill>
                            <a:schemeClr val="tx1"/>
                          </a:solidFill>
                          <a:effectLst/>
                          <a:latin typeface="+mj-lt"/>
                          <a:cs typeface="Times New Roman" pitchFamily="18" charset="0"/>
                        </a:rPr>
                        <a:t>S </a:t>
                      </a:r>
                      <a:r>
                        <a:rPr kumimoji="0" lang="en-US" altLang="it-IT" sz="1100" b="0" i="0" u="none" strike="noStrike" cap="none" normalizeH="0" baseline="0" dirty="0">
                          <a:ln>
                            <a:noFill/>
                          </a:ln>
                          <a:solidFill>
                            <a:schemeClr val="tx1"/>
                          </a:solidFill>
                          <a:effectLst/>
                          <a:latin typeface="+mj-lt"/>
                          <a:cs typeface="Times New Roman" pitchFamily="18" charset="0"/>
                        </a:rPr>
                        <a:t>Altre attività di servizi </a:t>
                      </a:r>
                      <a:r>
                        <a:rPr kumimoji="0" lang="en-US" altLang="it-IT" sz="1100" b="1" i="0" u="none" strike="noStrike" cap="none" normalizeH="0" baseline="0" dirty="0">
                          <a:ln>
                            <a:noFill/>
                          </a:ln>
                          <a:solidFill>
                            <a:schemeClr val="tx1"/>
                          </a:solidFill>
                          <a:effectLst/>
                          <a:latin typeface="+mj-lt"/>
                          <a:cs typeface="Times New Roman" pitchFamily="18" charset="0"/>
                        </a:rPr>
                        <a:t>T </a:t>
                      </a:r>
                      <a:r>
                        <a:rPr kumimoji="0" lang="en-US" altLang="it-IT" sz="1100" b="0" i="0" u="none" strike="noStrike" cap="none" normalizeH="0" baseline="0" dirty="0">
                          <a:ln>
                            <a:noFill/>
                          </a:ln>
                          <a:solidFill>
                            <a:schemeClr val="tx1"/>
                          </a:solidFill>
                          <a:effectLst/>
                          <a:latin typeface="+mj-lt"/>
                          <a:cs typeface="Times New Roman" pitchFamily="18" charset="0"/>
                        </a:rPr>
                        <a:t>Attività di famiglie e convivenze come datori di lavoro per personale domestico; produzione di beni e servizi indifferenziati per uso proprio da parte di famiglie e convivenze</a:t>
                      </a:r>
                      <a:endParaRPr kumimoji="0" lang="it-IT" altLang="it-IT" sz="1100" b="0" i="0" u="none" strike="noStrike" cap="none" normalizeH="0" baseline="0" dirty="0">
                        <a:ln>
                          <a:noFill/>
                        </a:ln>
                        <a:solidFill>
                          <a:schemeClr val="tx1"/>
                        </a:solidFill>
                        <a:effectLst/>
                        <a:latin typeface="+mj-lt"/>
                        <a:cs typeface="Times New Roman" pitchFamily="18"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5396" name="Rectangle 1"/>
          <p:cNvSpPr>
            <a:spLocks noChangeArrowheads="1"/>
          </p:cNvSpPr>
          <p:nvPr/>
        </p:nvSpPr>
        <p:spPr bwMode="auto">
          <a:xfrm>
            <a:off x="503238" y="708025"/>
            <a:ext cx="1841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spcBef>
                <a:spcPct val="0"/>
              </a:spcBef>
              <a:buClrTx/>
              <a:buSzTx/>
              <a:buFontTx/>
              <a:buNone/>
            </a:pPr>
            <a:endParaRPr lang="en-US" altLang="it-IT" sz="2400" dirty="0">
              <a:latin typeface="Times New Roman" pitchFamily="18" charset="0"/>
            </a:endParaRPr>
          </a:p>
        </p:txBody>
      </p:sp>
      <p:sp>
        <p:nvSpPr>
          <p:cNvPr id="6" name="Rectangle 2"/>
          <p:cNvSpPr>
            <a:spLocks noChangeArrowheads="1"/>
          </p:cNvSpPr>
          <p:nvPr/>
        </p:nvSpPr>
        <p:spPr bwMode="auto">
          <a:xfrm>
            <a:off x="1" y="323196"/>
            <a:ext cx="9144000" cy="1017587"/>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7" name="Text Box 3"/>
          <p:cNvSpPr txBox="1">
            <a:spLocks noChangeArrowheads="1"/>
          </p:cNvSpPr>
          <p:nvPr/>
        </p:nvSpPr>
        <p:spPr bwMode="auto">
          <a:xfrm>
            <a:off x="334963" y="817563"/>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Classificazione ATECO 2007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29143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4100" name="Text Box 4"/>
          <p:cNvSpPr txBox="1">
            <a:spLocks noChangeArrowheads="1"/>
          </p:cNvSpPr>
          <p:nvPr/>
        </p:nvSpPr>
        <p:spPr bwMode="auto">
          <a:xfrm>
            <a:off x="367832" y="1995536"/>
            <a:ext cx="8388796"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dirty="0">
                <a:latin typeface="Verdana" panose="020B0604030504040204" pitchFamily="34" charset="0"/>
                <a:ea typeface="Verdana" panose="020B0604030504040204" pitchFamily="34" charset="0"/>
                <a:cs typeface="Verdana" panose="020B0604030504040204" pitchFamily="34" charset="0"/>
              </a:rPr>
              <a:t>Possono  partecipare  alla  procedura  le  «organizzazioni  imprenditoriali»  dei  territori  provinciali  di  Milano, Monza Brianza e Lodi  che risultino in possesso di </a:t>
            </a:r>
            <a:r>
              <a:rPr lang="it-IT" sz="1600" b="1" dirty="0">
                <a:latin typeface="Verdana" panose="020B0604030504040204" pitchFamily="34" charset="0"/>
                <a:ea typeface="Verdana" panose="020B0604030504040204" pitchFamily="34" charset="0"/>
                <a:cs typeface="Verdana" panose="020B0604030504040204" pitchFamily="34" charset="0"/>
              </a:rPr>
              <a:t>almeno uno dei  seguenti requisiti:</a:t>
            </a:r>
          </a:p>
          <a:p>
            <a:pPr marL="0" indent="0">
              <a:defRPr/>
            </a:pPr>
            <a:endParaRPr lang="it-IT" sz="1600" dirty="0">
              <a:latin typeface="Verdana" pitchFamily="34" charset="0"/>
            </a:endParaRPr>
          </a:p>
          <a:p>
            <a:pPr marL="342900" indent="-342900">
              <a:buFont typeface="Wingdings" pitchFamily="2" charset="2"/>
              <a:buChar char="Ø"/>
              <a:defRPr/>
            </a:pPr>
            <a:r>
              <a:rPr lang="it-IT" sz="1600" b="1" dirty="0">
                <a:latin typeface="Verdana" pitchFamily="34" charset="0"/>
              </a:rPr>
              <a:t>le</a:t>
            </a:r>
            <a:r>
              <a:rPr lang="it-IT" sz="1600" dirty="0">
                <a:latin typeface="Verdana" pitchFamily="34" charset="0"/>
              </a:rPr>
              <a:t> </a:t>
            </a:r>
            <a:r>
              <a:rPr lang="it-IT" sz="1600" b="1" dirty="0">
                <a:latin typeface="Verdana" pitchFamily="34" charset="0"/>
              </a:rPr>
              <a:t>organizzazioni imprenditoriali </a:t>
            </a:r>
            <a:r>
              <a:rPr lang="it-IT" sz="1600" dirty="0">
                <a:latin typeface="Verdana" pitchFamily="34" charset="0"/>
              </a:rPr>
              <a:t>di livello provinciale aderenti ad organizzazioni nazionali rappresentate nel CNEL. </a:t>
            </a:r>
          </a:p>
          <a:p>
            <a:pPr marL="0" indent="0">
              <a:defRPr/>
            </a:pPr>
            <a:endParaRPr lang="it-IT" sz="1600" dirty="0">
              <a:latin typeface="Verdana" pitchFamily="34" charset="0"/>
            </a:endParaRPr>
          </a:p>
          <a:p>
            <a:pPr marL="342900" indent="-342900">
              <a:buFont typeface="Wingdings" pitchFamily="2" charset="2"/>
              <a:buChar char="Ø"/>
              <a:defRPr/>
            </a:pPr>
            <a:r>
              <a:rPr lang="it-IT" sz="1600" b="1" dirty="0">
                <a:latin typeface="Verdana" pitchFamily="34" charset="0"/>
              </a:rPr>
              <a:t>le organizzazioni imprenditoriali </a:t>
            </a:r>
            <a:r>
              <a:rPr lang="it-IT" sz="1600" dirty="0">
                <a:latin typeface="Verdana" pitchFamily="34" charset="0"/>
              </a:rPr>
              <a:t>operanti nella circoscrizione da almeno 3 anni prima della pubblicazione dell’avviso di rinnovo del Consiglio.</a:t>
            </a:r>
          </a:p>
          <a:p>
            <a:pPr marL="0" indent="0">
              <a:defRPr/>
            </a:pPr>
            <a:endParaRPr lang="it-IT" sz="1600" dirty="0">
              <a:latin typeface="Verdana" pitchFamily="34" charset="0"/>
            </a:endParaRPr>
          </a:p>
          <a:p>
            <a:pPr marL="0" indent="0">
              <a:defRPr/>
            </a:pPr>
            <a:endParaRPr lang="it-IT" sz="1600" dirty="0">
              <a:latin typeface="Verdana" pitchFamily="34" charset="0"/>
            </a:endParaRPr>
          </a:p>
          <a:p>
            <a:pPr marL="0" indent="0">
              <a:defRPr/>
            </a:pPr>
            <a:r>
              <a:rPr lang="it-IT" sz="1600" dirty="0">
                <a:latin typeface="Verdana" pitchFamily="34" charset="0"/>
              </a:rPr>
              <a:t>Tali requisiti sono soggetti ad apposita dichiarazione da rendere</a:t>
            </a:r>
          </a:p>
          <a:p>
            <a:pPr marL="0" indent="0">
              <a:defRPr/>
            </a:pPr>
            <a:r>
              <a:rPr lang="it-IT" sz="1600" dirty="0">
                <a:latin typeface="Verdana" pitchFamily="34" charset="0"/>
              </a:rPr>
              <a:t>nell</a:t>
            </a:r>
            <a:r>
              <a:rPr lang="it-IT" sz="1600" b="1" dirty="0">
                <a:latin typeface="Verdana" pitchFamily="34" charset="0"/>
              </a:rPr>
              <a:t>’ allegato A.</a:t>
            </a:r>
            <a:endParaRPr lang="it-IT" sz="1600"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514E13D7-5C6F-4FF0-83CB-06E339D5EF84}" type="slidenum">
              <a:rPr lang="it-IT" smtClean="0"/>
              <a:pPr>
                <a:defRPr/>
              </a:pPr>
              <a:t>11</a:t>
            </a:fld>
            <a:endParaRPr lang="it-IT" dirty="0"/>
          </a:p>
        </p:txBody>
      </p:sp>
      <p:sp>
        <p:nvSpPr>
          <p:cNvPr id="6" name="Text Box 3"/>
          <p:cNvSpPr txBox="1">
            <a:spLocks noChangeArrowheads="1"/>
          </p:cNvSpPr>
          <p:nvPr/>
        </p:nvSpPr>
        <p:spPr bwMode="auto">
          <a:xfrm>
            <a:off x="334963" y="1074738"/>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8731" y="27534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17411" name="Text Box 3"/>
          <p:cNvSpPr txBox="1">
            <a:spLocks noChangeArrowheads="1"/>
          </p:cNvSpPr>
          <p:nvPr/>
        </p:nvSpPr>
        <p:spPr bwMode="auto">
          <a:xfrm>
            <a:off x="334963" y="1074738"/>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p>
        </p:txBody>
      </p:sp>
      <p:sp>
        <p:nvSpPr>
          <p:cNvPr id="4100" name="Text Box 4"/>
          <p:cNvSpPr txBox="1">
            <a:spLocks noChangeArrowheads="1"/>
          </p:cNvSpPr>
          <p:nvPr/>
        </p:nvSpPr>
        <p:spPr bwMode="auto">
          <a:xfrm>
            <a:off x="428192" y="1991872"/>
            <a:ext cx="828015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b="1" dirty="0">
                <a:latin typeface="Verdana" pitchFamily="34" charset="0"/>
              </a:rPr>
              <a:t>Le organizzazioni imprenditoriali </a:t>
            </a:r>
            <a:r>
              <a:rPr lang="it-IT" sz="1600" dirty="0">
                <a:latin typeface="Verdana" pitchFamily="34" charset="0"/>
              </a:rPr>
              <a:t>devono presentare </a:t>
            </a:r>
            <a:r>
              <a:rPr lang="it-IT" sz="1600" b="1" dirty="0">
                <a:latin typeface="Verdana" pitchFamily="34" charset="0"/>
              </a:rPr>
              <a:t>a pena  di esclusione dal  procedimento, </a:t>
            </a:r>
            <a:r>
              <a:rPr lang="it-IT" sz="1600" dirty="0">
                <a:latin typeface="Verdana" pitchFamily="34" charset="0"/>
              </a:rPr>
              <a:t>le informazioni necessarie mediante:</a:t>
            </a:r>
          </a:p>
          <a:p>
            <a:pPr marL="0" indent="0">
              <a:defRPr/>
            </a:pPr>
            <a:endParaRPr lang="it-IT" sz="1600" dirty="0">
              <a:latin typeface="Verdana" pitchFamily="34" charset="0"/>
            </a:endParaRPr>
          </a:p>
          <a:p>
            <a:pPr marL="0" indent="0">
              <a:defRPr/>
            </a:pPr>
            <a:endParaRPr lang="it-IT" sz="800" dirty="0">
              <a:latin typeface="Verdana" pitchFamily="34" charset="0"/>
            </a:endParaRPr>
          </a:p>
          <a:p>
            <a:pPr marL="285750" indent="-285750">
              <a:buFont typeface="Wingdings" panose="05000000000000000000" pitchFamily="2" charset="2"/>
              <a:buChar char="Ø"/>
              <a:defRPr/>
            </a:pPr>
            <a:r>
              <a:rPr lang="it-IT" sz="1400" i="1" dirty="0">
                <a:latin typeface="Verdana" panose="020B0604030504040204" pitchFamily="34" charset="0"/>
                <a:ea typeface="Verdana" panose="020B0604030504040204" pitchFamily="34" charset="0"/>
                <a:cs typeface="Verdana" panose="020B0604030504040204" pitchFamily="34" charset="0"/>
              </a:rPr>
              <a:t>dichiarazione  sostitutiva  di  atto  di  notorietà  secondo  lo  schema  dell’ </a:t>
            </a:r>
            <a:r>
              <a:rPr lang="it-IT" sz="1400" b="1" i="1" dirty="0">
                <a:latin typeface="Verdana" panose="020B0604030504040204" pitchFamily="34" charset="0"/>
                <a:ea typeface="Verdana" panose="020B0604030504040204" pitchFamily="34" charset="0"/>
                <a:cs typeface="Verdana" panose="020B0604030504040204" pitchFamily="34" charset="0"/>
                <a:hlinkClick r:id="rId2"/>
              </a:rPr>
              <a:t>Allegato  A</a:t>
            </a:r>
            <a:r>
              <a:rPr lang="it-IT" sz="1400" b="1" dirty="0">
                <a:latin typeface="Verdana" panose="020B0604030504040204" pitchFamily="34" charset="0"/>
                <a:ea typeface="Verdana" panose="020B0604030504040204" pitchFamily="34" charset="0"/>
                <a:cs typeface="Verdana" panose="020B0604030504040204" pitchFamily="34" charset="0"/>
              </a:rPr>
              <a:t> </a:t>
            </a:r>
            <a:r>
              <a:rPr lang="it-IT" sz="1400" dirty="0">
                <a:latin typeface="Verdana" panose="020B0604030504040204" pitchFamily="34" charset="0"/>
                <a:ea typeface="Verdana" panose="020B0604030504040204" pitchFamily="34" charset="0"/>
                <a:cs typeface="Verdana" panose="020B0604030504040204" pitchFamily="34" charset="0"/>
              </a:rPr>
              <a:t> al  DM  156/2011,  sottoscritta  dal  legale rappresentante, allegando copia del  verbale di nomina e dello statuto (se la dichiarazione non viene sottoscritta dal legale rappresentante alla presenza del funzionario che la riceve deve essere prodotta </a:t>
            </a:r>
            <a:r>
              <a:rPr lang="it-IT" sz="1400" i="1" dirty="0">
                <a:latin typeface="Verdana" panose="020B0604030504040204" pitchFamily="34" charset="0"/>
                <a:ea typeface="Verdana" panose="020B0604030504040204" pitchFamily="34" charset="0"/>
                <a:cs typeface="Verdana" panose="020B0604030504040204" pitchFamily="34" charset="0"/>
              </a:rPr>
              <a:t>copia non autenticata di un documento di identità</a:t>
            </a:r>
            <a:r>
              <a:rPr lang="it-IT" sz="1400" dirty="0">
                <a:latin typeface="Verdana" panose="020B0604030504040204" pitchFamily="34" charset="0"/>
                <a:ea typeface="Verdana" panose="020B0604030504040204" pitchFamily="34" charset="0"/>
                <a:cs typeface="Verdana" panose="020B0604030504040204" pitchFamily="34" charset="0"/>
              </a:rPr>
              <a:t> del  legale rappresentante);</a:t>
            </a:r>
          </a:p>
          <a:p>
            <a:pPr marL="285750" indent="-285750">
              <a:buFont typeface="Wingdings" panose="05000000000000000000" pitchFamily="2" charset="2"/>
              <a:buChar char="Ø"/>
              <a:defRPr/>
            </a:pPr>
            <a:endParaRPr lang="it-IT" sz="14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400" i="1" dirty="0">
                <a:latin typeface="Verdana" panose="020B0604030504040204" pitchFamily="34" charset="0"/>
                <a:ea typeface="Verdana" panose="020B0604030504040204" pitchFamily="34" charset="0"/>
                <a:cs typeface="Verdana" panose="020B0604030504040204" pitchFamily="34" charset="0"/>
              </a:rPr>
              <a:t>dichiarazione  sostitutiva  di  atto  di  notorietà  secondo  lo  schema  dell’ </a:t>
            </a:r>
            <a:r>
              <a:rPr lang="it-IT" sz="1400" b="1" i="1" dirty="0">
                <a:latin typeface="Verdana" panose="020B0604030504040204" pitchFamily="34" charset="0"/>
                <a:ea typeface="Verdana" panose="020B0604030504040204" pitchFamily="34" charset="0"/>
                <a:cs typeface="Verdana" panose="020B0604030504040204" pitchFamily="34" charset="0"/>
                <a:hlinkClick r:id="rId2"/>
              </a:rPr>
              <a:t>Allegato  B</a:t>
            </a:r>
            <a:r>
              <a:rPr lang="it-IT" sz="1400" b="1" dirty="0">
                <a:latin typeface="Verdana" panose="020B0604030504040204" pitchFamily="34" charset="0"/>
                <a:ea typeface="Verdana" panose="020B0604030504040204" pitchFamily="34" charset="0"/>
                <a:cs typeface="Verdana" panose="020B0604030504040204" pitchFamily="34" charset="0"/>
              </a:rPr>
              <a:t> </a:t>
            </a:r>
            <a:r>
              <a:rPr lang="it-IT" sz="1400" dirty="0">
                <a:latin typeface="Verdana" panose="020B0604030504040204" pitchFamily="34" charset="0"/>
                <a:ea typeface="Verdana" panose="020B0604030504040204" pitchFamily="34" charset="0"/>
                <a:cs typeface="Verdana" panose="020B0604030504040204" pitchFamily="34" charset="0"/>
              </a:rPr>
              <a:t> al  DM  156/2011  sottoscritta  dal  legale rappresentante contenente gli elenchi delle imprese associate (</a:t>
            </a:r>
            <a:r>
              <a:rPr lang="it-IT" sz="1400" u="sng" dirty="0">
                <a:latin typeface="Verdana" panose="020B0604030504040204" pitchFamily="34" charset="0"/>
                <a:ea typeface="Verdana" panose="020B0604030504040204" pitchFamily="34" charset="0"/>
                <a:cs typeface="Verdana" panose="020B0604030504040204" pitchFamily="34" charset="0"/>
              </a:rPr>
              <a:t>da  depositare  esclusivamente  su  supporto  digitale</a:t>
            </a:r>
            <a:r>
              <a:rPr lang="it-IT" sz="1400" dirty="0">
                <a:latin typeface="Verdana" panose="020B0604030504040204" pitchFamily="34" charset="0"/>
                <a:ea typeface="Verdana" panose="020B0604030504040204" pitchFamily="34" charset="0"/>
                <a:cs typeface="Verdana" panose="020B0604030504040204" pitchFamily="34" charset="0"/>
              </a:rPr>
              <a:t>);</a:t>
            </a:r>
          </a:p>
          <a:p>
            <a:pPr marL="0" indent="0">
              <a:defRPr/>
            </a:pPr>
            <a:r>
              <a:rPr lang="it-IT" sz="1400" dirty="0">
                <a:latin typeface="Verdana" panose="020B0604030504040204" pitchFamily="34" charset="0"/>
                <a:ea typeface="Verdana" panose="020B0604030504040204" pitchFamily="34" charset="0"/>
                <a:cs typeface="Verdana" panose="020B0604030504040204" pitchFamily="34" charset="0"/>
              </a:rPr>
              <a:t> </a:t>
            </a:r>
          </a:p>
          <a:p>
            <a:pPr marL="285750" indent="-285750">
              <a:buFont typeface="Wingdings" panose="05000000000000000000" pitchFamily="2" charset="2"/>
              <a:buChar char="Ø"/>
              <a:defRPr/>
            </a:pPr>
            <a:r>
              <a:rPr lang="it-IT" sz="1400" i="1" dirty="0">
                <a:latin typeface="Verdana" panose="020B0604030504040204" pitchFamily="34" charset="0"/>
                <a:ea typeface="Verdana" panose="020B0604030504040204" pitchFamily="34" charset="0"/>
                <a:cs typeface="Verdana" panose="020B0604030504040204" pitchFamily="34" charset="0"/>
              </a:rPr>
              <a:t>eventuale dichiarazione di  apparentamento secondo lo schema dell’ </a:t>
            </a:r>
            <a:r>
              <a:rPr lang="it-IT" sz="1400" b="1" i="1" dirty="0">
                <a:latin typeface="Verdana" panose="020B0604030504040204" pitchFamily="34" charset="0"/>
                <a:ea typeface="Verdana" panose="020B0604030504040204" pitchFamily="34" charset="0"/>
                <a:cs typeface="Verdana" panose="020B0604030504040204" pitchFamily="34" charset="0"/>
                <a:hlinkClick r:id="rId2"/>
              </a:rPr>
              <a:t>Allegato E</a:t>
            </a:r>
            <a:r>
              <a:rPr lang="it-IT" sz="1400" dirty="0">
                <a:latin typeface="Verdana" panose="020B0604030504040204" pitchFamily="34" charset="0"/>
                <a:ea typeface="Verdana" panose="020B0604030504040204" pitchFamily="34" charset="0"/>
                <a:cs typeface="Verdana" panose="020B0604030504040204" pitchFamily="34" charset="0"/>
                <a:hlinkClick r:id="rId2"/>
              </a:rPr>
              <a:t> </a:t>
            </a:r>
            <a:r>
              <a:rPr lang="it-IT" sz="1400" dirty="0">
                <a:latin typeface="Verdana" panose="020B0604030504040204" pitchFamily="34" charset="0"/>
                <a:ea typeface="Verdana" panose="020B0604030504040204" pitchFamily="34" charset="0"/>
                <a:cs typeface="Verdana" panose="020B0604030504040204" pitchFamily="34" charset="0"/>
              </a:rPr>
              <a:t>al DM 156/2011, con allegata copia dei documenti di identità validi, non autenticati, dei sottoscrittori</a:t>
            </a:r>
            <a:r>
              <a:rPr lang="it-IT" sz="1600" dirty="0">
                <a:latin typeface="Verdana" panose="020B0604030504040204" pitchFamily="34" charset="0"/>
                <a:ea typeface="Verdana" panose="020B0604030504040204" pitchFamily="34" charset="0"/>
                <a:cs typeface="Verdana" panose="020B0604030504040204" pitchFamily="34" charset="0"/>
              </a:rPr>
              <a:t>.</a:t>
            </a:r>
          </a:p>
        </p:txBody>
      </p:sp>
      <p:sp>
        <p:nvSpPr>
          <p:cNvPr id="2" name="Segnaposto numero diapositiva 1"/>
          <p:cNvSpPr>
            <a:spLocks noGrp="1"/>
          </p:cNvSpPr>
          <p:nvPr>
            <p:ph type="sldNum" sz="quarter" idx="12"/>
          </p:nvPr>
        </p:nvSpPr>
        <p:spPr/>
        <p:txBody>
          <a:bodyPr/>
          <a:lstStyle/>
          <a:p>
            <a:pPr>
              <a:defRPr/>
            </a:pPr>
            <a:fld id="{BC020E60-ADA6-450B-BBA7-D652B06EA51D}" type="slidenum">
              <a:rPr lang="it-IT" smtClean="0"/>
              <a:pPr>
                <a:defRPr/>
              </a:pPr>
              <a:t>12</a:t>
            </a:fld>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5395" y="274652"/>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18435" name="Text Box 3"/>
          <p:cNvSpPr txBox="1">
            <a:spLocks noChangeArrowheads="1"/>
          </p:cNvSpPr>
          <p:nvPr/>
        </p:nvSpPr>
        <p:spPr bwMode="auto">
          <a:xfrm>
            <a:off x="312738" y="632123"/>
            <a:ext cx="850773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br>
              <a:rPr lang="it-IT" altLang="it-IT" dirty="0">
                <a:solidFill>
                  <a:schemeClr val="bg1"/>
                </a:solidFill>
              </a:rPr>
            </a:br>
            <a:r>
              <a:rPr lang="it-IT" altLang="it-IT" dirty="0">
                <a:solidFill>
                  <a:schemeClr val="bg1"/>
                </a:solidFill>
              </a:rPr>
              <a:t>Allegato A</a:t>
            </a:r>
          </a:p>
        </p:txBody>
      </p:sp>
      <p:sp>
        <p:nvSpPr>
          <p:cNvPr id="4100" name="Text Box 4"/>
          <p:cNvSpPr txBox="1">
            <a:spLocks noChangeArrowheads="1"/>
          </p:cNvSpPr>
          <p:nvPr/>
        </p:nvSpPr>
        <p:spPr bwMode="auto">
          <a:xfrm>
            <a:off x="468089" y="2083782"/>
            <a:ext cx="8197032"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b="1" dirty="0">
                <a:latin typeface="Verdana" pitchFamily="34" charset="0"/>
              </a:rPr>
              <a:t>Allegato A, </a:t>
            </a:r>
            <a:r>
              <a:rPr lang="it-IT" dirty="0">
                <a:latin typeface="Verdana" pitchFamily="34" charset="0"/>
              </a:rPr>
              <a:t>contiene:</a:t>
            </a:r>
          </a:p>
          <a:p>
            <a:pPr marL="0" indent="0">
              <a:defRPr/>
            </a:pPr>
            <a:endParaRPr lang="it-IT" sz="1800" dirty="0">
              <a:latin typeface="+mj-lt"/>
            </a:endParaRPr>
          </a:p>
          <a:p>
            <a:pPr marL="0" indent="324000">
              <a:buFont typeface="Wingdings" panose="05000000000000000000" pitchFamily="2" charset="2"/>
              <a:buChar char="Ø"/>
              <a:defRPr/>
            </a:pPr>
            <a:r>
              <a:rPr lang="it-IT" sz="1600" dirty="0">
                <a:latin typeface="+mj-lt"/>
              </a:rPr>
              <a:t>Natura e finalità di tutela e promozione degli interessi degli associati </a:t>
            </a:r>
          </a:p>
          <a:p>
            <a:pPr marL="0" indent="324000">
              <a:buFont typeface="Wingdings" panose="05000000000000000000" pitchFamily="2" charset="2"/>
              <a:buChar char="Ø"/>
              <a:defRPr/>
            </a:pPr>
            <a:r>
              <a:rPr lang="it-IT" sz="1600" dirty="0">
                <a:latin typeface="+mj-lt"/>
              </a:rPr>
              <a:t>Ampiezza e diffusione delle strutture operative</a:t>
            </a:r>
          </a:p>
          <a:p>
            <a:pPr marL="0" indent="324000">
              <a:buFont typeface="Wingdings" panose="05000000000000000000" pitchFamily="2" charset="2"/>
              <a:buChar char="Ø"/>
              <a:defRPr/>
            </a:pPr>
            <a:r>
              <a:rPr lang="it-IT" sz="1600" dirty="0">
                <a:latin typeface="+mj-lt"/>
              </a:rPr>
              <a:t>Servizi resi e attività svolta nella circoscrizione  </a:t>
            </a:r>
          </a:p>
          <a:p>
            <a:pPr marL="0" indent="324000">
              <a:buFont typeface="Wingdings" panose="05000000000000000000" pitchFamily="2" charset="2"/>
              <a:buChar char="Ø"/>
              <a:defRPr/>
            </a:pPr>
            <a:r>
              <a:rPr lang="it-IT" altLang="it-IT" sz="1600" b="1" dirty="0">
                <a:solidFill>
                  <a:srgbClr val="000000"/>
                </a:solidFill>
                <a:latin typeface="+mj-lt"/>
              </a:rPr>
              <a:t>Numero imprese </a:t>
            </a:r>
            <a:r>
              <a:rPr lang="it-IT" altLang="it-IT" sz="1600" dirty="0">
                <a:latin typeface="+mj-lt"/>
              </a:rPr>
              <a:t>che risultano iscritte al 31/12/2021 (purché nell’ultimo </a:t>
            </a:r>
          </a:p>
          <a:p>
            <a:pPr marL="0" indent="0">
              <a:defRPr/>
            </a:pPr>
            <a:r>
              <a:rPr lang="it-IT" altLang="it-IT" sz="1600" dirty="0">
                <a:latin typeface="+mj-lt"/>
              </a:rPr>
              <a:t>     biennio abbiano pagato almeno una quota annuale di adesione)</a:t>
            </a:r>
          </a:p>
          <a:p>
            <a:pPr marL="0" indent="324000">
              <a:buFont typeface="Wingdings" panose="05000000000000000000" pitchFamily="2" charset="2"/>
              <a:buChar char="Ø"/>
              <a:defRPr/>
            </a:pPr>
            <a:r>
              <a:rPr lang="it-IT" altLang="it-IT" sz="1600" b="1" dirty="0">
                <a:solidFill>
                  <a:srgbClr val="000000"/>
                </a:solidFill>
                <a:latin typeface="+mj-lt"/>
              </a:rPr>
              <a:t>Numero occupati </a:t>
            </a:r>
            <a:r>
              <a:rPr lang="it-IT" altLang="it-IT" sz="1600" dirty="0">
                <a:solidFill>
                  <a:srgbClr val="000000"/>
                </a:solidFill>
                <a:latin typeface="+mj-lt"/>
              </a:rPr>
              <a:t>al </a:t>
            </a:r>
            <a:r>
              <a:rPr lang="it-IT" altLang="it-IT" sz="1600" dirty="0">
                <a:latin typeface="+mj-lt"/>
              </a:rPr>
              <a:t>31/12/2021</a:t>
            </a:r>
          </a:p>
          <a:p>
            <a:pPr marL="0" indent="324000">
              <a:buFont typeface="Wingdings" panose="05000000000000000000" pitchFamily="2" charset="2"/>
              <a:buChar char="Ø"/>
              <a:defRPr/>
            </a:pPr>
            <a:r>
              <a:rPr lang="it-IT" altLang="it-IT" sz="1600" dirty="0">
                <a:solidFill>
                  <a:srgbClr val="000000"/>
                </a:solidFill>
                <a:latin typeface="+mj-lt"/>
              </a:rPr>
              <a:t>Attestazione che l’organizzazione opera da almeno tre anni nel territorio  </a:t>
            </a:r>
          </a:p>
          <a:p>
            <a:pPr marL="0" indent="0">
              <a:defRPr/>
            </a:pPr>
            <a:r>
              <a:rPr lang="it-IT" altLang="it-IT" sz="1600" dirty="0">
                <a:solidFill>
                  <a:srgbClr val="000000"/>
                </a:solidFill>
                <a:latin typeface="+mj-lt"/>
              </a:rPr>
              <a:t>     della circoscrizione oppure che è rappresentata nel CNEL</a:t>
            </a:r>
          </a:p>
          <a:p>
            <a:pPr marL="0" indent="0">
              <a:defRPr/>
            </a:pPr>
            <a:endParaRPr lang="it-IT" sz="1600" dirty="0">
              <a:solidFill>
                <a:srgbClr val="000000"/>
              </a:solidFill>
              <a:latin typeface="+mj-lt"/>
            </a:endParaRPr>
          </a:p>
          <a:p>
            <a:pPr marL="0" indent="0" algn="ctr">
              <a:defRPr/>
            </a:pPr>
            <a:r>
              <a:rPr lang="it-IT" sz="1600" dirty="0">
                <a:solidFill>
                  <a:srgbClr val="000000"/>
                </a:solidFill>
                <a:latin typeface="+mj-lt"/>
              </a:rPr>
              <a:t>-----------</a:t>
            </a:r>
          </a:p>
          <a:p>
            <a:pPr marL="0" indent="0">
              <a:defRPr/>
            </a:pPr>
            <a:endParaRPr lang="it-IT" sz="1600" dirty="0"/>
          </a:p>
          <a:p>
            <a:pPr marL="0" indent="0">
              <a:defRPr/>
            </a:pPr>
            <a:r>
              <a:rPr lang="it-IT" sz="1600" dirty="0">
                <a:solidFill>
                  <a:srgbClr val="000000"/>
                </a:solidFill>
                <a:latin typeface="+mj-lt"/>
              </a:rPr>
              <a:t>Da allegare alla dichiarazione, in forma cartacea: </a:t>
            </a:r>
          </a:p>
          <a:p>
            <a:pPr marL="0" indent="0">
              <a:defRPr/>
            </a:pPr>
            <a:r>
              <a:rPr lang="it-IT" sz="1600" dirty="0">
                <a:solidFill>
                  <a:srgbClr val="000000"/>
                </a:solidFill>
                <a:latin typeface="+mj-lt"/>
              </a:rPr>
              <a:t>• </a:t>
            </a:r>
            <a:r>
              <a:rPr lang="it-IT" sz="1400" dirty="0">
                <a:solidFill>
                  <a:srgbClr val="000000"/>
                </a:solidFill>
                <a:latin typeface="+mj-lt"/>
              </a:rPr>
              <a:t>copia dello statuto in corso di validità </a:t>
            </a:r>
          </a:p>
          <a:p>
            <a:pPr marL="0" indent="0">
              <a:defRPr/>
            </a:pPr>
            <a:r>
              <a:rPr lang="it-IT" sz="1400" dirty="0">
                <a:solidFill>
                  <a:srgbClr val="000000"/>
                </a:solidFill>
                <a:latin typeface="+mj-lt"/>
              </a:rPr>
              <a:t>• copia del verbale di nomina del legale rappresentante</a:t>
            </a:r>
          </a:p>
        </p:txBody>
      </p:sp>
      <p:sp>
        <p:nvSpPr>
          <p:cNvPr id="2" name="Segnaposto numero diapositiva 1"/>
          <p:cNvSpPr>
            <a:spLocks noGrp="1"/>
          </p:cNvSpPr>
          <p:nvPr>
            <p:ph type="sldNum" sz="quarter" idx="12"/>
          </p:nvPr>
        </p:nvSpPr>
        <p:spPr/>
        <p:txBody>
          <a:bodyPr/>
          <a:lstStyle/>
          <a:p>
            <a:pPr>
              <a:defRPr/>
            </a:pPr>
            <a:fld id="{AA7B4BE1-3642-473C-9896-4D56EE30BB77}" type="slidenum">
              <a:rPr lang="it-IT" smtClean="0"/>
              <a:pPr>
                <a:defRPr/>
              </a:pPr>
              <a:t>13</a:t>
            </a:fld>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31659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20483" name="Text Box 3"/>
          <p:cNvSpPr txBox="1">
            <a:spLocks noChangeArrowheads="1"/>
          </p:cNvSpPr>
          <p:nvPr/>
        </p:nvSpPr>
        <p:spPr bwMode="auto">
          <a:xfrm>
            <a:off x="323850" y="651173"/>
            <a:ext cx="849662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br>
              <a:rPr lang="it-IT" altLang="it-IT" dirty="0">
                <a:solidFill>
                  <a:schemeClr val="bg1"/>
                </a:solidFill>
              </a:rPr>
            </a:br>
            <a:r>
              <a:rPr lang="it-IT" altLang="it-IT" dirty="0">
                <a:solidFill>
                  <a:schemeClr val="bg1"/>
                </a:solidFill>
              </a:rPr>
              <a:t>Allegato A – numero imprese</a:t>
            </a:r>
          </a:p>
        </p:txBody>
      </p:sp>
      <p:sp>
        <p:nvSpPr>
          <p:cNvPr id="4100" name="Text Box 4"/>
          <p:cNvSpPr txBox="1">
            <a:spLocks noChangeArrowheads="1"/>
          </p:cNvSpPr>
          <p:nvPr/>
        </p:nvSpPr>
        <p:spPr bwMode="auto">
          <a:xfrm>
            <a:off x="539552" y="1993223"/>
            <a:ext cx="8064896" cy="458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lgn="just">
              <a:defRPr/>
            </a:pPr>
            <a:endParaRPr lang="it-IT" sz="800" dirty="0">
              <a:latin typeface="Verdana" pitchFamily="34" charset="0"/>
            </a:endParaRPr>
          </a:p>
          <a:p>
            <a:pPr marL="0" indent="0">
              <a:defRPr/>
            </a:pPr>
            <a:r>
              <a:rPr lang="it-IT" sz="1800" u="sng" dirty="0">
                <a:latin typeface="Verdana" pitchFamily="34" charset="0"/>
              </a:rPr>
              <a:t>Numero delle imprese al 31/12/2021*</a:t>
            </a:r>
          </a:p>
          <a:p>
            <a:pPr marL="0" indent="0">
              <a:defRPr/>
            </a:pPr>
            <a:endParaRPr lang="it-IT" sz="1800" dirty="0">
              <a:latin typeface="Verdana" pitchFamily="34" charset="0"/>
            </a:endParaRPr>
          </a:p>
          <a:p>
            <a:pPr marL="342900" lvl="0" indent="-342900" eaLnBrk="1" hangingPunct="1">
              <a:buFont typeface="Wingdings" panose="05000000000000000000" pitchFamily="2" charset="2"/>
              <a:buChar char="Ø"/>
              <a:defRPr/>
            </a:pPr>
            <a:r>
              <a:rPr lang="it-IT" sz="1600" dirty="0">
                <a:solidFill>
                  <a:prstClr val="black"/>
                </a:solidFill>
                <a:latin typeface="Verdana" pitchFamily="34" charset="0"/>
              </a:rPr>
              <a:t>Si intende il numero complessivo delle </a:t>
            </a:r>
            <a:r>
              <a:rPr lang="it-IT" sz="1600" b="1" dirty="0">
                <a:solidFill>
                  <a:prstClr val="black"/>
                </a:solidFill>
                <a:latin typeface="Verdana" pitchFamily="34" charset="0"/>
              </a:rPr>
              <a:t>imprese</a:t>
            </a:r>
            <a:r>
              <a:rPr lang="it-IT" sz="1600" dirty="0">
                <a:solidFill>
                  <a:prstClr val="black"/>
                </a:solidFill>
                <a:latin typeface="Verdana" pitchFamily="34" charset="0"/>
              </a:rPr>
              <a:t>, </a:t>
            </a:r>
            <a:r>
              <a:rPr lang="it-IT" sz="1600" b="1" dirty="0">
                <a:solidFill>
                  <a:prstClr val="black"/>
                </a:solidFill>
                <a:latin typeface="Verdana" pitchFamily="34" charset="0"/>
              </a:rPr>
              <a:t>sedi secondarie </a:t>
            </a:r>
            <a:r>
              <a:rPr lang="it-IT" sz="1600" dirty="0">
                <a:solidFill>
                  <a:prstClr val="black"/>
                </a:solidFill>
                <a:latin typeface="Verdana" pitchFamily="34" charset="0"/>
              </a:rPr>
              <a:t>e </a:t>
            </a:r>
            <a:r>
              <a:rPr lang="it-IT" sz="1600" b="1" dirty="0">
                <a:solidFill>
                  <a:prstClr val="black"/>
                </a:solidFill>
                <a:latin typeface="Verdana" pitchFamily="34" charset="0"/>
              </a:rPr>
              <a:t>unità locali </a:t>
            </a:r>
            <a:r>
              <a:rPr lang="it-IT" sz="1600" dirty="0">
                <a:solidFill>
                  <a:prstClr val="black"/>
                </a:solidFill>
                <a:latin typeface="Verdana" pitchFamily="34" charset="0"/>
              </a:rPr>
              <a:t>operanti </a:t>
            </a:r>
            <a:r>
              <a:rPr lang="it-IT" sz="1600" dirty="0">
                <a:latin typeface="Verdana" pitchFamily="34" charset="0"/>
              </a:rPr>
              <a:t>nella circoscrizione territoriale e iscritte nel Registro delle imprese e nel REA della </a:t>
            </a:r>
            <a:r>
              <a:rPr lang="it-IT" sz="1600" dirty="0">
                <a:solidFill>
                  <a:prstClr val="black"/>
                </a:solidFill>
                <a:latin typeface="Verdana" pitchFamily="34" charset="0"/>
              </a:rPr>
              <a:t>Camera di Commercio di Milano Monza Brianza Lodi.</a:t>
            </a:r>
          </a:p>
          <a:p>
            <a:pPr marL="285750" indent="-285750">
              <a:buFont typeface="Wingdings" panose="05000000000000000000" pitchFamily="2" charset="2"/>
              <a:buChar char="Ø"/>
              <a:defRPr/>
            </a:pPr>
            <a:endParaRPr lang="it-IT" sz="1600" dirty="0">
              <a:latin typeface="Verdana" pitchFamily="34" charset="0"/>
            </a:endParaRPr>
          </a:p>
          <a:p>
            <a:pPr marL="342900" indent="-342900">
              <a:buFont typeface="Wingdings" panose="05000000000000000000" pitchFamily="2" charset="2"/>
              <a:buChar char="Ø"/>
              <a:defRPr/>
            </a:pPr>
            <a:r>
              <a:rPr lang="it-IT" sz="1600" dirty="0">
                <a:latin typeface="Verdana" pitchFamily="34" charset="0"/>
              </a:rPr>
              <a:t>Le imprese devono essere iscritte all’organizzazione a norma del proprio Statuto e devono aver pagato almeno una quota annuale di adesione nell’ultimo biennio.</a:t>
            </a:r>
            <a:endParaRPr lang="it-IT" sz="1600" b="1" dirty="0">
              <a:latin typeface="Verdana" pitchFamily="34" charset="0"/>
            </a:endParaRPr>
          </a:p>
          <a:p>
            <a:pPr marL="285750" indent="-285750">
              <a:buFont typeface="Wingdings" panose="05000000000000000000" pitchFamily="2" charset="2"/>
              <a:buChar char="Ø"/>
              <a:defRPr/>
            </a:pPr>
            <a:endParaRPr lang="it-IT" sz="1600" b="1" dirty="0">
              <a:latin typeface="Verdana" pitchFamily="34" charset="0"/>
            </a:endParaRPr>
          </a:p>
          <a:p>
            <a:pPr marL="285750" indent="-285750">
              <a:buFont typeface="Wingdings" panose="05000000000000000000" pitchFamily="2" charset="2"/>
              <a:buChar char="Ø"/>
              <a:defRPr/>
            </a:pPr>
            <a:r>
              <a:rPr lang="it-IT" sz="1600" dirty="0">
                <a:latin typeface="Verdana" pitchFamily="34" charset="0"/>
              </a:rPr>
              <a:t>Per il settore delle </a:t>
            </a:r>
            <a:r>
              <a:rPr lang="it-IT" sz="1600" u="sng" dirty="0">
                <a:latin typeface="Verdana" pitchFamily="34" charset="0"/>
              </a:rPr>
              <a:t>società in forma cooperativa</a:t>
            </a:r>
            <a:r>
              <a:rPr lang="it-IT" sz="1600" dirty="0">
                <a:latin typeface="Verdana" pitchFamily="34" charset="0"/>
              </a:rPr>
              <a:t> le Organizzazioni imprenditoriali devono indicare anche il </a:t>
            </a:r>
            <a:r>
              <a:rPr lang="it-IT" sz="1600" b="1" dirty="0">
                <a:latin typeface="Verdana" pitchFamily="34" charset="0"/>
              </a:rPr>
              <a:t>numero dei soci aderenti </a:t>
            </a:r>
            <a:r>
              <a:rPr lang="it-IT" sz="1600" dirty="0">
                <a:latin typeface="Verdana" pitchFamily="34" charset="0"/>
              </a:rPr>
              <a:t>alle stesse in quanto previsto quale criterio per l’indice di </a:t>
            </a:r>
            <a:r>
              <a:rPr lang="it-IT" sz="1600">
                <a:latin typeface="Verdana" pitchFamily="34" charset="0"/>
              </a:rPr>
              <a:t>rappresentatività.</a:t>
            </a:r>
            <a:endParaRPr lang="it-IT" sz="1600" dirty="0">
              <a:latin typeface="Verdana" pitchFamily="34" charset="0"/>
            </a:endParaRPr>
          </a:p>
          <a:p>
            <a:pPr marL="0" indent="0">
              <a:defRPr/>
            </a:pPr>
            <a:endParaRPr lang="it-IT" sz="1600" dirty="0">
              <a:latin typeface="Verdana" pitchFamily="34" charset="0"/>
            </a:endParaRPr>
          </a:p>
          <a:p>
            <a:r>
              <a:rPr lang="it-IT" sz="1600" dirty="0">
                <a:latin typeface="Verdana" pitchFamily="34" charset="0"/>
              </a:rPr>
              <a:t> * </a:t>
            </a:r>
            <a:r>
              <a:rPr lang="it-IT" sz="1100" i="1" dirty="0">
                <a:latin typeface="+mj-lt"/>
              </a:rPr>
              <a:t>DM n.156/2011 art. 2 comma 2, </a:t>
            </a:r>
            <a:r>
              <a:rPr lang="it-IT" sz="1100" i="1" dirty="0" err="1">
                <a:latin typeface="+mj-lt"/>
              </a:rPr>
              <a:t>lett</a:t>
            </a:r>
            <a:r>
              <a:rPr lang="it-IT" sz="1100" i="1" dirty="0">
                <a:latin typeface="+mj-lt"/>
              </a:rPr>
              <a:t>. B): </a:t>
            </a:r>
            <a:r>
              <a:rPr lang="it-IT" sz="1200" dirty="0">
                <a:latin typeface="+mj-lt"/>
              </a:rPr>
              <a:t>«…il numero delle imprese che risultano iscritte, a norma</a:t>
            </a:r>
          </a:p>
          <a:p>
            <a:r>
              <a:rPr lang="it-IT" sz="1200" dirty="0">
                <a:latin typeface="+mj-lt"/>
              </a:rPr>
              <a:t>     del proprio statuto, alla data del 31 dicembre dell’anno precedente a quello di pubblicazione</a:t>
            </a:r>
          </a:p>
          <a:p>
            <a:r>
              <a:rPr lang="it-IT" sz="1200" dirty="0">
                <a:latin typeface="+mj-lt"/>
              </a:rPr>
              <a:t>     dell’avviso…»</a:t>
            </a:r>
            <a:endParaRPr lang="it-IT" sz="1200" u="sng" dirty="0">
              <a:latin typeface="+mj-lt"/>
            </a:endParaRPr>
          </a:p>
        </p:txBody>
      </p:sp>
      <p:sp>
        <p:nvSpPr>
          <p:cNvPr id="2" name="Segnaposto numero diapositiva 1"/>
          <p:cNvSpPr>
            <a:spLocks noGrp="1"/>
          </p:cNvSpPr>
          <p:nvPr>
            <p:ph type="sldNum" sz="quarter" idx="12"/>
          </p:nvPr>
        </p:nvSpPr>
        <p:spPr/>
        <p:txBody>
          <a:bodyPr/>
          <a:lstStyle/>
          <a:p>
            <a:pPr>
              <a:defRPr/>
            </a:pPr>
            <a:fld id="{993F6346-591F-4A89-B7A1-F34980D0C210}" type="slidenum">
              <a:rPr lang="it-IT" smtClean="0"/>
              <a:pPr>
                <a:defRPr/>
              </a:pPr>
              <a:t>14</a:t>
            </a:fld>
            <a:endParaRPr lang="it-IT"/>
          </a:p>
        </p:txBody>
      </p:sp>
    </p:spTree>
    <p:extLst>
      <p:ext uri="{BB962C8B-B14F-4D97-AF65-F5344CB8AC3E}">
        <p14:creationId xmlns:p14="http://schemas.microsoft.com/office/powerpoint/2010/main" val="993292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92259"/>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1507" name="Text Box 3"/>
          <p:cNvSpPr txBox="1">
            <a:spLocks noChangeArrowheads="1"/>
          </p:cNvSpPr>
          <p:nvPr/>
        </p:nvSpPr>
        <p:spPr bwMode="auto">
          <a:xfrm>
            <a:off x="339725" y="651173"/>
            <a:ext cx="848074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br>
              <a:rPr lang="it-IT" altLang="it-IT" dirty="0">
                <a:solidFill>
                  <a:schemeClr val="bg1"/>
                </a:solidFill>
              </a:rPr>
            </a:br>
            <a:r>
              <a:rPr lang="it-IT" altLang="it-IT" dirty="0">
                <a:solidFill>
                  <a:schemeClr val="bg1"/>
                </a:solidFill>
              </a:rPr>
              <a:t>Allegato A - numero occupati</a:t>
            </a:r>
          </a:p>
        </p:txBody>
      </p:sp>
      <p:sp>
        <p:nvSpPr>
          <p:cNvPr id="4100" name="Text Box 4"/>
          <p:cNvSpPr txBox="1">
            <a:spLocks noChangeArrowheads="1"/>
          </p:cNvSpPr>
          <p:nvPr/>
        </p:nvSpPr>
        <p:spPr bwMode="auto">
          <a:xfrm>
            <a:off x="467544" y="1817688"/>
            <a:ext cx="8280920" cy="467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800" u="sng" dirty="0">
                <a:latin typeface="Verdana" pitchFamily="34" charset="0"/>
              </a:rPr>
              <a:t>Numero degli occupati al 31/12/2021</a:t>
            </a:r>
            <a:r>
              <a:rPr lang="it-IT" sz="1800" b="1" dirty="0">
                <a:latin typeface="Verdana" pitchFamily="34" charset="0"/>
              </a:rPr>
              <a:t> </a:t>
            </a:r>
          </a:p>
          <a:p>
            <a:pPr marL="0" indent="0">
              <a:defRPr/>
            </a:pPr>
            <a:endParaRPr lang="it-IT" sz="1400" b="1" dirty="0">
              <a:latin typeface="+mj-lt"/>
            </a:endParaRPr>
          </a:p>
          <a:p>
            <a:pPr marL="0" indent="0">
              <a:defRPr/>
            </a:pPr>
            <a:r>
              <a:rPr lang="it-IT" sz="1400" dirty="0">
                <a:latin typeface="+mn-lt"/>
              </a:rPr>
              <a:t>Si intende il numero complessivo degli occupati nelle imprese associate all’Organizzazione imprenditoriale. Tra i </a:t>
            </a:r>
            <a:r>
              <a:rPr lang="it-IT" sz="1400" b="1" dirty="0">
                <a:latin typeface="+mn-lt"/>
              </a:rPr>
              <a:t>dipendenti </a:t>
            </a:r>
            <a:r>
              <a:rPr lang="it-IT" sz="1400" dirty="0">
                <a:latin typeface="+mn-lt"/>
              </a:rPr>
              <a:t>sono da ricomprendere </a:t>
            </a:r>
            <a:r>
              <a:rPr lang="it-IT" sz="1400" b="1" dirty="0">
                <a:latin typeface="+mn-lt"/>
              </a:rPr>
              <a:t>i lavoratori dipendenti</a:t>
            </a:r>
            <a:r>
              <a:rPr lang="it-IT" sz="1400" dirty="0">
                <a:latin typeface="+mn-lt"/>
              </a:rPr>
              <a:t>, anche se responsabili della gestione dell’impresa e, in particolare: </a:t>
            </a:r>
          </a:p>
          <a:p>
            <a:pPr marL="396000" indent="-285750">
              <a:buFont typeface="Arial" pitchFamily="34" charset="0"/>
              <a:buChar char="•"/>
              <a:defRPr/>
            </a:pPr>
            <a:r>
              <a:rPr lang="it-IT" sz="1400" dirty="0">
                <a:latin typeface="+mn-lt"/>
              </a:rPr>
              <a:t>i dirigenti;</a:t>
            </a:r>
          </a:p>
          <a:p>
            <a:pPr marL="396000" indent="-285750">
              <a:buFont typeface="Arial" pitchFamily="34" charset="0"/>
              <a:buChar char="•"/>
              <a:defRPr/>
            </a:pPr>
            <a:r>
              <a:rPr lang="it-IT" sz="1400" dirty="0">
                <a:latin typeface="+mn-lt"/>
              </a:rPr>
              <a:t>i quadri;</a:t>
            </a:r>
          </a:p>
          <a:p>
            <a:pPr marL="396000" indent="-285750">
              <a:buFont typeface="Arial" pitchFamily="34" charset="0"/>
              <a:buChar char="•"/>
              <a:defRPr/>
            </a:pPr>
            <a:r>
              <a:rPr lang="it-IT" sz="1400" dirty="0">
                <a:latin typeface="+mn-lt"/>
              </a:rPr>
              <a:t>gli impiegati e gli operai a tempo pieno;</a:t>
            </a:r>
          </a:p>
          <a:p>
            <a:pPr marL="396000" indent="-285750">
              <a:buFont typeface="Arial" pitchFamily="34" charset="0"/>
              <a:buChar char="•"/>
              <a:defRPr/>
            </a:pPr>
            <a:r>
              <a:rPr lang="it-IT" sz="1400" dirty="0">
                <a:latin typeface="+mn-lt"/>
              </a:rPr>
              <a:t>gli apprendisti;</a:t>
            </a:r>
          </a:p>
          <a:p>
            <a:pPr marL="396000" indent="-285750">
              <a:buFont typeface="Arial" pitchFamily="34" charset="0"/>
              <a:buChar char="•"/>
              <a:defRPr/>
            </a:pPr>
            <a:r>
              <a:rPr lang="it-IT" sz="1400" dirty="0">
                <a:latin typeface="+mn-lt"/>
              </a:rPr>
              <a:t>i lavoratori a domicilio;</a:t>
            </a:r>
          </a:p>
          <a:p>
            <a:pPr marL="396000" indent="-285750">
              <a:buFont typeface="Arial" pitchFamily="34" charset="0"/>
              <a:buChar char="•"/>
              <a:defRPr/>
            </a:pPr>
            <a:r>
              <a:rPr lang="it-IT" sz="1400" dirty="0">
                <a:latin typeface="+mn-lt"/>
              </a:rPr>
              <a:t>i lavoratori stagionali;</a:t>
            </a:r>
          </a:p>
          <a:p>
            <a:pPr marL="396000" indent="-285750">
              <a:buFont typeface="Arial" pitchFamily="34" charset="0"/>
              <a:buChar char="•"/>
              <a:defRPr/>
            </a:pPr>
            <a:r>
              <a:rPr lang="it-IT" sz="1400" dirty="0">
                <a:latin typeface="+mn-lt"/>
              </a:rPr>
              <a:t>i lavoratori con contratto di formazione e lavoro;</a:t>
            </a:r>
          </a:p>
          <a:p>
            <a:pPr marL="396000" indent="-285750">
              <a:buFont typeface="Arial" pitchFamily="34" charset="0"/>
              <a:buChar char="•"/>
              <a:defRPr/>
            </a:pPr>
            <a:r>
              <a:rPr lang="it-IT" sz="1400" dirty="0">
                <a:latin typeface="+mn-lt"/>
              </a:rPr>
              <a:t>i lavoratori con contratto a termine;</a:t>
            </a:r>
          </a:p>
          <a:p>
            <a:pPr marL="396000" indent="-285750">
              <a:buFont typeface="Arial" pitchFamily="34" charset="0"/>
              <a:buChar char="•"/>
              <a:defRPr/>
            </a:pPr>
            <a:r>
              <a:rPr lang="it-IT" sz="1400" dirty="0">
                <a:latin typeface="+mn-lt"/>
              </a:rPr>
              <a:t>i lavoratori in Cassa integrazione guadagni;</a:t>
            </a:r>
          </a:p>
          <a:p>
            <a:pPr marL="396000" indent="-285750">
              <a:buFont typeface="Arial" pitchFamily="34" charset="0"/>
              <a:buChar char="•"/>
              <a:defRPr/>
            </a:pPr>
            <a:r>
              <a:rPr lang="it-IT" sz="1400" dirty="0">
                <a:latin typeface="+mn-lt"/>
              </a:rPr>
              <a:t>i soci di cooperativa iscritti nei libri paga;</a:t>
            </a:r>
          </a:p>
          <a:p>
            <a:pPr marL="396000" indent="-285750">
              <a:buFont typeface="Arial" pitchFamily="34" charset="0"/>
              <a:buChar char="•"/>
              <a:defRPr/>
            </a:pPr>
            <a:r>
              <a:rPr lang="it-IT" sz="1400" dirty="0">
                <a:latin typeface="+mn-lt"/>
              </a:rPr>
              <a:t>gli associati in partecipazione il cui apporto consiste in una prestazione lavorativa;</a:t>
            </a:r>
          </a:p>
          <a:p>
            <a:pPr marL="396000" indent="-285750">
              <a:buFont typeface="Arial" pitchFamily="34" charset="0"/>
              <a:buChar char="•"/>
              <a:defRPr/>
            </a:pPr>
            <a:r>
              <a:rPr lang="it-IT" sz="1400" dirty="0">
                <a:latin typeface="+mn-lt"/>
              </a:rPr>
              <a:t>gli studenti che contribuiscono formalmente al processo produttivo in cambio di una remunerazione e/o di una formazione.</a:t>
            </a:r>
          </a:p>
          <a:p>
            <a:pPr marL="0" indent="0">
              <a:defRPr/>
            </a:pPr>
            <a:endParaRPr lang="it-IT" sz="1400" b="1" dirty="0">
              <a:latin typeface="+mn-lt"/>
            </a:endParaRPr>
          </a:p>
          <a:p>
            <a:pPr marL="0" indent="0">
              <a:defRPr/>
            </a:pPr>
            <a:r>
              <a:rPr lang="it-IT" sz="1400" b="1" dirty="0">
                <a:latin typeface="+mn-lt"/>
              </a:rPr>
              <a:t>Sono esclusi:  </a:t>
            </a:r>
            <a:r>
              <a:rPr lang="it-IT" sz="1400" dirty="0">
                <a:latin typeface="+mn-lt"/>
              </a:rPr>
              <a:t>i soggetti con contratto di collaborazione coordinata e continuativa;</a:t>
            </a:r>
          </a:p>
          <a:p>
            <a:pPr marL="0" indent="0">
              <a:defRPr/>
            </a:pPr>
            <a:r>
              <a:rPr lang="it-IT" sz="1400" dirty="0">
                <a:latin typeface="+mn-lt"/>
              </a:rPr>
              <a:t>i lavoratori interinali; i soci e membri del CDA remunerati con fattura; i volontari.</a:t>
            </a:r>
          </a:p>
        </p:txBody>
      </p:sp>
      <p:sp>
        <p:nvSpPr>
          <p:cNvPr id="2" name="Segnaposto numero diapositiva 1"/>
          <p:cNvSpPr>
            <a:spLocks noGrp="1"/>
          </p:cNvSpPr>
          <p:nvPr>
            <p:ph type="sldNum" sz="quarter" idx="12"/>
          </p:nvPr>
        </p:nvSpPr>
        <p:spPr/>
        <p:txBody>
          <a:bodyPr/>
          <a:lstStyle/>
          <a:p>
            <a:pPr>
              <a:defRPr/>
            </a:pPr>
            <a:fld id="{E9674C4F-02ED-4D01-B8B2-DA0D7AC42D18}" type="slidenum">
              <a:rPr lang="it-IT" smtClean="0"/>
              <a:pPr>
                <a:defRPr/>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319873"/>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2531" name="Text Box 3"/>
          <p:cNvSpPr txBox="1">
            <a:spLocks noChangeArrowheads="1"/>
          </p:cNvSpPr>
          <p:nvPr/>
        </p:nvSpPr>
        <p:spPr bwMode="auto">
          <a:xfrm>
            <a:off x="339725" y="644550"/>
            <a:ext cx="848042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Organizzazioni imprenditoriali:</a:t>
            </a:r>
            <a:br>
              <a:rPr lang="it-IT" altLang="it-IT" dirty="0">
                <a:solidFill>
                  <a:schemeClr val="bg1"/>
                </a:solidFill>
              </a:rPr>
            </a:br>
            <a:r>
              <a:rPr lang="it-IT" altLang="it-IT" dirty="0">
                <a:solidFill>
                  <a:schemeClr val="bg1"/>
                </a:solidFill>
              </a:rPr>
              <a:t>Allegato A - numero occupati</a:t>
            </a:r>
          </a:p>
        </p:txBody>
      </p:sp>
      <p:sp>
        <p:nvSpPr>
          <p:cNvPr id="4100" name="Text Box 4"/>
          <p:cNvSpPr txBox="1">
            <a:spLocks noChangeArrowheads="1"/>
          </p:cNvSpPr>
          <p:nvPr/>
        </p:nvSpPr>
        <p:spPr bwMode="auto">
          <a:xfrm>
            <a:off x="431924" y="1994521"/>
            <a:ext cx="8280152"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buFont typeface="Wingdings" pitchFamily="2" charset="2"/>
              <a:buChar char="Ø"/>
              <a:defRPr/>
            </a:pPr>
            <a:r>
              <a:rPr lang="it-IT" sz="1600" b="1" dirty="0">
                <a:latin typeface="+mn-lt"/>
              </a:rPr>
              <a:t>Calcolo: la media annua</a:t>
            </a:r>
          </a:p>
          <a:p>
            <a:pPr marL="0" indent="0">
              <a:defRPr/>
            </a:pPr>
            <a:endParaRPr lang="it-IT" sz="1600" b="1" dirty="0">
              <a:latin typeface="+mn-lt"/>
            </a:endParaRPr>
          </a:p>
          <a:p>
            <a:pPr marL="342900" indent="-342900">
              <a:buFont typeface="Arial" pitchFamily="34" charset="0"/>
              <a:buChar char="•"/>
              <a:defRPr/>
            </a:pPr>
            <a:r>
              <a:rPr lang="it-IT" sz="1600" dirty="0">
                <a:latin typeface="+mn-lt"/>
              </a:rPr>
              <a:t>Le persone occupate sono </a:t>
            </a:r>
            <a:r>
              <a:rPr lang="it-IT" sz="1600" b="1" dirty="0">
                <a:latin typeface="+mn-lt"/>
              </a:rPr>
              <a:t>calcolate in termini di media annua</a:t>
            </a:r>
            <a:r>
              <a:rPr lang="it-IT" sz="1600" dirty="0">
                <a:latin typeface="+mn-lt"/>
              </a:rPr>
              <a:t>, con riferimento all’anno precedente alla rilevazione (anno 2021).</a:t>
            </a:r>
          </a:p>
          <a:p>
            <a:pPr marL="0" indent="0">
              <a:defRPr/>
            </a:pPr>
            <a:endParaRPr lang="it-IT" sz="1600" dirty="0">
              <a:latin typeface="+mn-lt"/>
            </a:endParaRPr>
          </a:p>
          <a:p>
            <a:pPr marL="342900" indent="-342900">
              <a:buFont typeface="Arial" pitchFamily="34" charset="0"/>
              <a:buChar char="•"/>
              <a:defRPr/>
            </a:pPr>
            <a:r>
              <a:rPr lang="it-IT" sz="1600" dirty="0">
                <a:latin typeface="+mn-lt"/>
              </a:rPr>
              <a:t>Un singolo </a:t>
            </a:r>
            <a:r>
              <a:rPr lang="it-IT" sz="1600" b="1" dirty="0">
                <a:latin typeface="+mn-lt"/>
              </a:rPr>
              <a:t>dipendente stagionale </a:t>
            </a:r>
            <a:r>
              <a:rPr lang="it-IT" sz="1600" dirty="0">
                <a:latin typeface="+mn-lt"/>
              </a:rPr>
              <a:t>o con </a:t>
            </a:r>
            <a:r>
              <a:rPr lang="it-IT" sz="1600" b="1" dirty="0">
                <a:latin typeface="+mn-lt"/>
              </a:rPr>
              <a:t>contratto part time </a:t>
            </a:r>
            <a:r>
              <a:rPr lang="it-IT" sz="1600" dirty="0">
                <a:latin typeface="+mn-lt"/>
              </a:rPr>
              <a:t>non può essere indicato come unità intera. L’unità lavorativa per il dipendente stagionale si ottiene dividendo il numero di mesi lavorati per dodici. Le </a:t>
            </a:r>
            <a:r>
              <a:rPr lang="it-IT" sz="1600" b="1" dirty="0">
                <a:latin typeface="+mn-lt"/>
              </a:rPr>
              <a:t>frazioni di lavoro </a:t>
            </a:r>
            <a:r>
              <a:rPr lang="it-IT" sz="1600" dirty="0">
                <a:latin typeface="+mn-lt"/>
              </a:rPr>
              <a:t>dovranno essere </a:t>
            </a:r>
            <a:r>
              <a:rPr lang="it-IT" sz="1600" b="1" dirty="0">
                <a:latin typeface="+mn-lt"/>
              </a:rPr>
              <a:t>sommate</a:t>
            </a:r>
            <a:r>
              <a:rPr lang="it-IT" sz="1600" dirty="0">
                <a:latin typeface="+mn-lt"/>
              </a:rPr>
              <a:t> per individuare le </a:t>
            </a:r>
            <a:r>
              <a:rPr lang="it-IT" sz="1600" b="1" dirty="0">
                <a:latin typeface="+mn-lt"/>
              </a:rPr>
              <a:t>unità di lavoro.</a:t>
            </a:r>
          </a:p>
          <a:p>
            <a:pPr marL="0" indent="0">
              <a:defRPr/>
            </a:pPr>
            <a:endParaRPr lang="it-IT" sz="1600" b="1" strike="sngStrike" dirty="0">
              <a:latin typeface="+mn-lt"/>
            </a:endParaRPr>
          </a:p>
          <a:p>
            <a:pPr marL="0" indent="0">
              <a:defRPr/>
            </a:pPr>
            <a:r>
              <a:rPr lang="it-IT" sz="1600" dirty="0">
                <a:latin typeface="+mn-lt"/>
              </a:rPr>
              <a:t>Per chiarimenti sul calcolo delle unità lavorative è utile consultare la </a:t>
            </a:r>
            <a:r>
              <a:rPr lang="it-IT" sz="1600" u="sng" dirty="0">
                <a:latin typeface="+mn-lt"/>
              </a:rPr>
              <a:t>Circolare MISE 0176648 del 13/08/2012</a:t>
            </a:r>
            <a:r>
              <a:rPr lang="it-IT" sz="1600" dirty="0">
                <a:latin typeface="+mn-lt"/>
              </a:rPr>
              <a:t>. </a:t>
            </a:r>
          </a:p>
        </p:txBody>
      </p:sp>
      <p:sp>
        <p:nvSpPr>
          <p:cNvPr id="2" name="Segnaposto numero diapositiva 1"/>
          <p:cNvSpPr>
            <a:spLocks noGrp="1"/>
          </p:cNvSpPr>
          <p:nvPr>
            <p:ph type="sldNum" sz="quarter" idx="12"/>
          </p:nvPr>
        </p:nvSpPr>
        <p:spPr/>
        <p:txBody>
          <a:bodyPr/>
          <a:lstStyle/>
          <a:p>
            <a:pPr>
              <a:defRPr/>
            </a:pPr>
            <a:fld id="{C477C40B-A5C9-4DC3-AAB6-80DE7EBF0E2B}" type="slidenum">
              <a:rPr lang="it-IT" smtClean="0"/>
              <a:pPr>
                <a:defRPr/>
              </a:pPr>
              <a:t>16</a:t>
            </a:fld>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3334" y="283133"/>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6627" name="Text Box 3"/>
          <p:cNvSpPr txBox="1">
            <a:spLocks noChangeArrowheads="1"/>
          </p:cNvSpPr>
          <p:nvPr/>
        </p:nvSpPr>
        <p:spPr bwMode="auto">
          <a:xfrm>
            <a:off x="296862" y="641648"/>
            <a:ext cx="852360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z="2800" spc="-150" dirty="0">
                <a:solidFill>
                  <a:schemeClr val="bg1"/>
                </a:solidFill>
                <a:latin typeface="Verdana" pitchFamily="34" charset="0"/>
              </a:rPr>
              <a:t>Organizzazioni imprenditoriali:</a:t>
            </a:r>
            <a:br>
              <a:rPr lang="it-IT" sz="2800" spc="-150" dirty="0">
                <a:solidFill>
                  <a:schemeClr val="bg1"/>
                </a:solidFill>
                <a:latin typeface="Verdana" pitchFamily="34" charset="0"/>
              </a:rPr>
            </a:br>
            <a:r>
              <a:rPr lang="it-IT" sz="2800" dirty="0">
                <a:solidFill>
                  <a:schemeClr val="bg1"/>
                </a:solidFill>
                <a:latin typeface="Verdana" pitchFamily="34" charset="0"/>
              </a:rPr>
              <a:t>Allegato B - elenchi degli iscritti                1/3 </a:t>
            </a:r>
          </a:p>
        </p:txBody>
      </p:sp>
      <p:sp>
        <p:nvSpPr>
          <p:cNvPr id="4100" name="Text Box 4"/>
          <p:cNvSpPr txBox="1">
            <a:spLocks noChangeArrowheads="1"/>
          </p:cNvSpPr>
          <p:nvPr/>
        </p:nvSpPr>
        <p:spPr bwMode="auto">
          <a:xfrm>
            <a:off x="431924" y="1995549"/>
            <a:ext cx="8280152"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spcBef>
                <a:spcPct val="0"/>
              </a:spcBef>
              <a:buClrTx/>
              <a:buSzTx/>
              <a:buFontTx/>
              <a:buNone/>
            </a:pPr>
            <a:r>
              <a:rPr lang="it-IT" altLang="it-IT" sz="1600" dirty="0"/>
              <a:t>Le Organizzazioni imprenditoriali devono presentare l’allegato B contenente gli </a:t>
            </a:r>
            <a:r>
              <a:rPr lang="it-IT" altLang="it-IT" sz="1600" b="1" dirty="0"/>
              <a:t>elenchi degli iscritti al 31/12/2021.</a:t>
            </a:r>
          </a:p>
          <a:p>
            <a:pPr>
              <a:spcBef>
                <a:spcPct val="0"/>
              </a:spcBef>
              <a:buClrTx/>
              <a:buSzTx/>
              <a:buFontTx/>
              <a:buNone/>
            </a:pPr>
            <a:endParaRPr lang="it-IT" altLang="it-IT" sz="1600" b="1" dirty="0"/>
          </a:p>
          <a:p>
            <a:pPr>
              <a:spcBef>
                <a:spcPct val="0"/>
              </a:spcBef>
              <a:spcAft>
                <a:spcPts val="600"/>
              </a:spcAft>
              <a:buClrTx/>
              <a:buSzTx/>
              <a:buFontTx/>
              <a:buNone/>
            </a:pPr>
            <a:r>
              <a:rPr lang="it-IT" altLang="it-IT" sz="1600" dirty="0"/>
              <a:t>L’allegato B </a:t>
            </a:r>
            <a:r>
              <a:rPr lang="it-IT" altLang="it-IT" sz="1600" b="1" dirty="0"/>
              <a:t>deve</a:t>
            </a:r>
            <a:r>
              <a:rPr lang="it-IT" altLang="it-IT" sz="1600" dirty="0"/>
              <a:t> essere presentato sotto forma di dichiarazione sostitutiva di atto di notorietà, sottoscritta dal legale rappresentante con firma digitale, su  </a:t>
            </a:r>
            <a:r>
              <a:rPr lang="it-IT" altLang="it-IT" sz="1600" b="1" dirty="0"/>
              <a:t>supporto digitale </a:t>
            </a:r>
            <a:r>
              <a:rPr lang="it-IT" altLang="it-IT" sz="1600" u="sng" dirty="0"/>
              <a:t>non riscrivibile</a:t>
            </a:r>
            <a:r>
              <a:rPr lang="it-IT" altLang="it-IT" sz="1600" dirty="0"/>
              <a:t> (chiavetta USB, CD o DVD) contenente il file/elenco di tutte le imprese associate :</a:t>
            </a:r>
          </a:p>
          <a:p>
            <a:pPr marL="457200" indent="-457200">
              <a:spcBef>
                <a:spcPct val="0"/>
              </a:spcBef>
              <a:spcAft>
                <a:spcPts val="600"/>
              </a:spcAft>
              <a:buClrTx/>
              <a:buSzTx/>
              <a:buFont typeface="+mj-lt"/>
              <a:buAutoNum type="arabicPeriod"/>
            </a:pPr>
            <a:r>
              <a:rPr lang="it-IT" altLang="it-IT" sz="1600" dirty="0"/>
              <a:t>in formato foglio elettronico (</a:t>
            </a:r>
            <a:r>
              <a:rPr lang="it-IT" altLang="it-IT" sz="1600" b="1" dirty="0"/>
              <a:t>.</a:t>
            </a:r>
            <a:r>
              <a:rPr lang="it-IT" altLang="it-IT" sz="1600" b="1" dirty="0" err="1"/>
              <a:t>csv</a:t>
            </a:r>
            <a:r>
              <a:rPr lang="it-IT" altLang="it-IT" sz="1600" dirty="0"/>
              <a:t>)</a:t>
            </a:r>
          </a:p>
          <a:p>
            <a:pPr marL="457200" indent="-457200">
              <a:spcBef>
                <a:spcPct val="0"/>
              </a:spcBef>
              <a:buClrTx/>
              <a:buSzTx/>
              <a:buFont typeface="+mj-lt"/>
              <a:buAutoNum type="arabicPeriod"/>
            </a:pPr>
            <a:r>
              <a:rPr lang="it-IT" altLang="it-IT" sz="1600" dirty="0"/>
              <a:t>in formato PDF/A (</a:t>
            </a:r>
            <a:r>
              <a:rPr lang="it-IT" altLang="it-IT" sz="1600" b="1" dirty="0"/>
              <a:t>.pdf</a:t>
            </a:r>
            <a:r>
              <a:rPr lang="it-IT" altLang="it-IT" sz="1600" dirty="0"/>
              <a:t>).</a:t>
            </a:r>
          </a:p>
          <a:p>
            <a:pPr algn="just">
              <a:spcBef>
                <a:spcPct val="0"/>
              </a:spcBef>
              <a:buClrTx/>
              <a:buSzTx/>
              <a:buNone/>
            </a:pPr>
            <a:endParaRPr lang="it-IT" altLang="it-IT" sz="1600" dirty="0"/>
          </a:p>
        </p:txBody>
      </p:sp>
      <p:sp>
        <p:nvSpPr>
          <p:cNvPr id="2" name="Segnaposto numero diapositiva 1"/>
          <p:cNvSpPr>
            <a:spLocks noGrp="1"/>
          </p:cNvSpPr>
          <p:nvPr>
            <p:ph type="sldNum" sz="quarter" idx="12"/>
          </p:nvPr>
        </p:nvSpPr>
        <p:spPr/>
        <p:txBody>
          <a:bodyPr/>
          <a:lstStyle/>
          <a:p>
            <a:pPr>
              <a:defRPr/>
            </a:pPr>
            <a:fld id="{D507D28D-7111-42E7-A1ED-E8878ECB66FF}" type="slidenum">
              <a:rPr lang="it-IT" smtClean="0"/>
              <a:pPr>
                <a:defRPr/>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384" y="29387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7651" name="Text Box 3"/>
          <p:cNvSpPr txBox="1">
            <a:spLocks noChangeArrowheads="1"/>
          </p:cNvSpPr>
          <p:nvPr/>
        </p:nvSpPr>
        <p:spPr bwMode="auto">
          <a:xfrm>
            <a:off x="323528" y="641648"/>
            <a:ext cx="849694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z="2800" spc="-150" dirty="0">
                <a:solidFill>
                  <a:schemeClr val="bg1"/>
                </a:solidFill>
                <a:latin typeface="Verdana" pitchFamily="34" charset="0"/>
              </a:rPr>
              <a:t>Organizzazioni imprenditoriali:</a:t>
            </a:r>
            <a:br>
              <a:rPr lang="it-IT" sz="2800" spc="-150" dirty="0">
                <a:solidFill>
                  <a:schemeClr val="bg1"/>
                </a:solidFill>
                <a:latin typeface="Verdana" pitchFamily="34" charset="0"/>
              </a:rPr>
            </a:br>
            <a:r>
              <a:rPr lang="it-IT" sz="2800" dirty="0">
                <a:solidFill>
                  <a:schemeClr val="bg1"/>
                </a:solidFill>
                <a:latin typeface="Verdana" pitchFamily="34" charset="0"/>
              </a:rPr>
              <a:t>Allegato B - elenchi degli iscritti               2/3</a:t>
            </a:r>
          </a:p>
        </p:txBody>
      </p:sp>
      <p:sp>
        <p:nvSpPr>
          <p:cNvPr id="4100" name="Text Box 4"/>
          <p:cNvSpPr txBox="1">
            <a:spLocks noChangeArrowheads="1"/>
          </p:cNvSpPr>
          <p:nvPr/>
        </p:nvSpPr>
        <p:spPr bwMode="auto">
          <a:xfrm>
            <a:off x="467544" y="1991502"/>
            <a:ext cx="8208144"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285750" indent="-285750">
              <a:spcAft>
                <a:spcPts val="600"/>
              </a:spcAft>
              <a:buFont typeface="Wingdings" pitchFamily="2" charset="2"/>
              <a:buChar char="Ø"/>
              <a:defRPr/>
            </a:pPr>
            <a:r>
              <a:rPr lang="it-IT" sz="1600" dirty="0">
                <a:latin typeface="+mj-lt"/>
              </a:rPr>
              <a:t>Gli elenchi salvati con estensione </a:t>
            </a:r>
            <a:r>
              <a:rPr lang="it-IT" sz="1600" b="1" dirty="0">
                <a:latin typeface="+mj-lt"/>
              </a:rPr>
              <a:t>“.</a:t>
            </a:r>
            <a:r>
              <a:rPr lang="it-IT" sz="1600" b="1" dirty="0" err="1">
                <a:latin typeface="+mj-lt"/>
              </a:rPr>
              <a:t>csv</a:t>
            </a:r>
            <a:r>
              <a:rPr lang="it-IT" sz="1600" b="1" dirty="0">
                <a:latin typeface="+mj-lt"/>
              </a:rPr>
              <a:t>”</a:t>
            </a:r>
            <a:r>
              <a:rPr lang="it-IT" sz="1600" dirty="0">
                <a:latin typeface="+mj-lt"/>
              </a:rPr>
              <a:t> devono essere redatti secondo l'esempio di seguito riportato</a:t>
            </a:r>
          </a:p>
          <a:p>
            <a:pPr marL="285750" indent="-285750">
              <a:spcAft>
                <a:spcPts val="600"/>
              </a:spcAft>
              <a:buFont typeface="Wingdings" pitchFamily="2" charset="2"/>
              <a:buChar char="Ø"/>
              <a:defRPr/>
            </a:pPr>
            <a:r>
              <a:rPr lang="it-IT" sz="1600" dirty="0">
                <a:latin typeface="+mj-lt"/>
              </a:rPr>
              <a:t>L’elenco si traduce in un singolo record per impresa.</a:t>
            </a:r>
          </a:p>
          <a:p>
            <a:pPr marL="285750" indent="-285750">
              <a:spcAft>
                <a:spcPts val="600"/>
              </a:spcAft>
              <a:buFont typeface="Wingdings" pitchFamily="2" charset="2"/>
              <a:buChar char="Ø"/>
              <a:defRPr/>
            </a:pPr>
            <a:r>
              <a:rPr lang="it-IT" sz="1600" dirty="0">
                <a:latin typeface="+mj-lt"/>
              </a:rPr>
              <a:t>Nella prima riga vanno  riportate le denominazioni dei campi.</a:t>
            </a:r>
            <a:r>
              <a:rPr lang="it-IT" sz="1600" b="1" dirty="0">
                <a:latin typeface="+mj-lt"/>
              </a:rPr>
              <a:t>  </a:t>
            </a:r>
            <a:endParaRPr lang="it-IT" sz="1600" dirty="0">
              <a:latin typeface="+mj-lt"/>
            </a:endParaRPr>
          </a:p>
        </p:txBody>
      </p:sp>
      <p:sp>
        <p:nvSpPr>
          <p:cNvPr id="2" name="Segnaposto numero diapositiva 1"/>
          <p:cNvSpPr>
            <a:spLocks noGrp="1"/>
          </p:cNvSpPr>
          <p:nvPr>
            <p:ph type="sldNum" sz="quarter" idx="12"/>
          </p:nvPr>
        </p:nvSpPr>
        <p:spPr/>
        <p:txBody>
          <a:bodyPr/>
          <a:lstStyle/>
          <a:p>
            <a:pPr>
              <a:defRPr/>
            </a:pPr>
            <a:fld id="{2A8217E8-D0FD-4CDC-802C-01EBA6BA1145}" type="slidenum">
              <a:rPr lang="it-IT" smtClean="0"/>
              <a:pPr>
                <a:defRPr/>
              </a:pPr>
              <a:t>18</a:t>
            </a:fld>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2648940837"/>
              </p:ext>
            </p:extLst>
          </p:nvPr>
        </p:nvGraphicFramePr>
        <p:xfrm>
          <a:off x="323528" y="3501008"/>
          <a:ext cx="8496944" cy="1872208"/>
        </p:xfrm>
        <a:graphic>
          <a:graphicData uri="http://schemas.openxmlformats.org/drawingml/2006/table">
            <a:tbl>
              <a:tblPr firstRow="1" bandRow="1">
                <a:tableStyleId>{21E4AEA4-8DFA-4A89-87EB-49C32662AFE0}</a:tableStyleId>
              </a:tblPr>
              <a:tblGrid>
                <a:gridCol w="1355982">
                  <a:extLst>
                    <a:ext uri="{9D8B030D-6E8A-4147-A177-3AD203B41FA5}">
                      <a16:colId xmlns:a16="http://schemas.microsoft.com/office/drawing/2014/main" val="20000"/>
                    </a:ext>
                  </a:extLst>
                </a:gridCol>
                <a:gridCol w="699796">
                  <a:extLst>
                    <a:ext uri="{9D8B030D-6E8A-4147-A177-3AD203B41FA5}">
                      <a16:colId xmlns:a16="http://schemas.microsoft.com/office/drawing/2014/main" val="20001"/>
                    </a:ext>
                  </a:extLst>
                </a:gridCol>
                <a:gridCol w="1679510">
                  <a:extLst>
                    <a:ext uri="{9D8B030D-6E8A-4147-A177-3AD203B41FA5}">
                      <a16:colId xmlns:a16="http://schemas.microsoft.com/office/drawing/2014/main" val="20002"/>
                    </a:ext>
                  </a:extLst>
                </a:gridCol>
                <a:gridCol w="513184">
                  <a:extLst>
                    <a:ext uri="{9D8B030D-6E8A-4147-A177-3AD203B41FA5}">
                      <a16:colId xmlns:a16="http://schemas.microsoft.com/office/drawing/2014/main" val="20003"/>
                    </a:ext>
                  </a:extLst>
                </a:gridCol>
                <a:gridCol w="1576873">
                  <a:extLst>
                    <a:ext uri="{9D8B030D-6E8A-4147-A177-3AD203B41FA5}">
                      <a16:colId xmlns:a16="http://schemas.microsoft.com/office/drawing/2014/main" val="20004"/>
                    </a:ext>
                  </a:extLst>
                </a:gridCol>
                <a:gridCol w="1138335">
                  <a:extLst>
                    <a:ext uri="{9D8B030D-6E8A-4147-A177-3AD203B41FA5}">
                      <a16:colId xmlns:a16="http://schemas.microsoft.com/office/drawing/2014/main" val="20005"/>
                    </a:ext>
                  </a:extLst>
                </a:gridCol>
                <a:gridCol w="811763">
                  <a:extLst>
                    <a:ext uri="{9D8B030D-6E8A-4147-A177-3AD203B41FA5}">
                      <a16:colId xmlns:a16="http://schemas.microsoft.com/office/drawing/2014/main" val="20006"/>
                    </a:ext>
                  </a:extLst>
                </a:gridCol>
                <a:gridCol w="721501">
                  <a:extLst>
                    <a:ext uri="{9D8B030D-6E8A-4147-A177-3AD203B41FA5}">
                      <a16:colId xmlns:a16="http://schemas.microsoft.com/office/drawing/2014/main" val="20007"/>
                    </a:ext>
                  </a:extLst>
                </a:gridCol>
              </a:tblGrid>
              <a:tr h="1296144">
                <a:tc>
                  <a:txBody>
                    <a:bodyPr/>
                    <a:lstStyle/>
                    <a:p>
                      <a:pPr algn="l"/>
                      <a:r>
                        <a:rPr lang="it-IT" sz="1100" dirty="0">
                          <a:latin typeface="+mj-lt"/>
                        </a:rPr>
                        <a:t>PROGRESSIVO</a:t>
                      </a:r>
                      <a:endParaRPr lang="it-IT" sz="1100" b="0" dirty="0">
                        <a:latin typeface="+mj-lt"/>
                      </a:endParaRPr>
                    </a:p>
                  </a:txBody>
                  <a:tcPr marL="91433" marR="91433" marT="45693" marB="45693" anchor="ctr"/>
                </a:tc>
                <a:tc>
                  <a:txBody>
                    <a:bodyPr/>
                    <a:lstStyle/>
                    <a:p>
                      <a:pPr algn="l"/>
                      <a:r>
                        <a:rPr lang="it-IT" sz="1100" dirty="0">
                          <a:latin typeface="+mj-lt"/>
                        </a:rPr>
                        <a:t>CCIAA</a:t>
                      </a:r>
                    </a:p>
                  </a:txBody>
                  <a:tcPr marL="91433" marR="91433" marT="45693" marB="45693" anchor="ctr"/>
                </a:tc>
                <a:tc>
                  <a:txBody>
                    <a:bodyPr/>
                    <a:lstStyle/>
                    <a:p>
                      <a:pPr algn="l"/>
                      <a:r>
                        <a:rPr lang="it-IT" sz="1100" dirty="0">
                          <a:latin typeface="+mj-lt"/>
                        </a:rPr>
                        <a:t>CODICE FISCALE</a:t>
                      </a:r>
                    </a:p>
                  </a:txBody>
                  <a:tcPr marL="91433" marR="91433" marT="45693" marB="45693" anchor="ctr"/>
                </a:tc>
                <a:tc>
                  <a:txBody>
                    <a:bodyPr/>
                    <a:lstStyle/>
                    <a:p>
                      <a:pPr algn="l"/>
                      <a:r>
                        <a:rPr lang="it-IT" sz="1100" dirty="0">
                          <a:latin typeface="+mj-lt"/>
                        </a:rPr>
                        <a:t>REA</a:t>
                      </a:r>
                    </a:p>
                  </a:txBody>
                  <a:tcPr marL="91433" marR="91433" marT="45693" marB="45693" anchor="ctr"/>
                </a:tc>
                <a:tc>
                  <a:txBody>
                    <a:bodyPr/>
                    <a:lstStyle/>
                    <a:p>
                      <a:pPr algn="l"/>
                      <a:r>
                        <a:rPr lang="it-IT" sz="1100" dirty="0">
                          <a:latin typeface="+mj-lt"/>
                        </a:rPr>
                        <a:t>DENOMINAZIONE E RAGIONE SOCIALE</a:t>
                      </a:r>
                    </a:p>
                  </a:txBody>
                  <a:tcPr marL="91433" marR="91433" marT="45693" marB="45693" anchor="ctr"/>
                </a:tc>
                <a:tc>
                  <a:txBody>
                    <a:bodyPr/>
                    <a:lstStyle/>
                    <a:p>
                      <a:pPr algn="l"/>
                      <a:r>
                        <a:rPr lang="it-IT" sz="1100" dirty="0">
                          <a:latin typeface="+mj-lt"/>
                        </a:rPr>
                        <a:t>INDIRIZZO</a:t>
                      </a:r>
                    </a:p>
                  </a:txBody>
                  <a:tcPr marL="91433" marR="91433" marT="45693" marB="45693" anchor="ctr"/>
                </a:tc>
                <a:tc>
                  <a:txBody>
                    <a:bodyPr/>
                    <a:lstStyle/>
                    <a:p>
                      <a:pPr algn="l"/>
                      <a:r>
                        <a:rPr lang="it-IT" sz="1100" dirty="0">
                          <a:latin typeface="+mj-lt"/>
                        </a:rPr>
                        <a:t>CITTÀ</a:t>
                      </a:r>
                    </a:p>
                  </a:txBody>
                  <a:tcPr marL="91433" marR="91433" marT="45693" marB="45693" anchor="ctr"/>
                </a:tc>
                <a:tc>
                  <a:txBody>
                    <a:bodyPr/>
                    <a:lstStyle/>
                    <a:p>
                      <a:pPr algn="l"/>
                      <a:r>
                        <a:rPr lang="it-IT" sz="1100" dirty="0">
                          <a:latin typeface="+mj-lt"/>
                        </a:rPr>
                        <a:t>ATECO</a:t>
                      </a:r>
                    </a:p>
                  </a:txBody>
                  <a:tcPr marL="91433" marR="91433" marT="45693" marB="45693" anchor="ctr"/>
                </a:tc>
                <a:extLst>
                  <a:ext uri="{0D108BD9-81ED-4DB2-BD59-A6C34878D82A}">
                    <a16:rowId xmlns:a16="http://schemas.microsoft.com/office/drawing/2014/main" val="10000"/>
                  </a:ext>
                </a:extLst>
              </a:tr>
              <a:tr h="288032">
                <a:tc>
                  <a:txBody>
                    <a:bodyPr/>
                    <a:lstStyle/>
                    <a:p>
                      <a:pPr algn="ctr"/>
                      <a:r>
                        <a:rPr lang="it-IT" sz="1100" dirty="0"/>
                        <a:t>1</a:t>
                      </a:r>
                    </a:p>
                  </a:txBody>
                  <a:tcPr marL="91433" marR="91433" marT="45693" marB="45693"/>
                </a:tc>
                <a:tc>
                  <a:txBody>
                    <a:bodyPr/>
                    <a:lstStyle/>
                    <a:p>
                      <a:pPr algn="ctr"/>
                      <a:r>
                        <a:rPr lang="it-IT" sz="1100" dirty="0"/>
                        <a:t>MI</a:t>
                      </a:r>
                    </a:p>
                  </a:txBody>
                  <a:tcPr marL="91433" marR="91433" marT="45693" marB="45693"/>
                </a:tc>
                <a:tc>
                  <a:txBody>
                    <a:bodyPr/>
                    <a:lstStyle/>
                    <a:p>
                      <a:pPr algn="ctr"/>
                      <a:r>
                        <a:rPr lang="it-IT" sz="1100" dirty="0"/>
                        <a:t>01234567890</a:t>
                      </a:r>
                    </a:p>
                  </a:txBody>
                  <a:tcPr marL="91433" marR="91433" marT="45693" marB="45693"/>
                </a:tc>
                <a:tc>
                  <a:txBody>
                    <a:bodyPr/>
                    <a:lstStyle/>
                    <a:p>
                      <a:pPr algn="ctr"/>
                      <a:r>
                        <a:rPr lang="it-IT" sz="1100" dirty="0"/>
                        <a:t>0</a:t>
                      </a:r>
                    </a:p>
                  </a:txBody>
                  <a:tcPr marL="91433" marR="91433" marT="45693" marB="45693"/>
                </a:tc>
                <a:tc>
                  <a:txBody>
                    <a:bodyPr/>
                    <a:lstStyle/>
                    <a:p>
                      <a:pPr algn="ctr"/>
                      <a:r>
                        <a:rPr lang="it-IT" sz="1100" dirty="0"/>
                        <a:t>ALFA SRL</a:t>
                      </a:r>
                    </a:p>
                  </a:txBody>
                  <a:tcPr marL="91433" marR="91433" marT="45693" marB="45693"/>
                </a:tc>
                <a:tc>
                  <a:txBody>
                    <a:bodyPr/>
                    <a:lstStyle/>
                    <a:p>
                      <a:pPr algn="ctr"/>
                      <a:r>
                        <a:rPr lang="it-IT" sz="1100" dirty="0"/>
                        <a:t>VIA ROMA 1</a:t>
                      </a:r>
                    </a:p>
                  </a:txBody>
                  <a:tcPr marL="91433" marR="91433" marT="45693" marB="45693"/>
                </a:tc>
                <a:tc>
                  <a:txBody>
                    <a:bodyPr/>
                    <a:lstStyle/>
                    <a:p>
                      <a:pPr algn="ctr"/>
                      <a:r>
                        <a:rPr lang="it-IT" sz="1100" dirty="0"/>
                        <a:t>MILANO</a:t>
                      </a:r>
                    </a:p>
                  </a:txBody>
                  <a:tcPr marL="91433" marR="91433" marT="45693" marB="45693"/>
                </a:tc>
                <a:tc>
                  <a:txBody>
                    <a:bodyPr/>
                    <a:lstStyle/>
                    <a:p>
                      <a:pPr algn="ctr"/>
                      <a:r>
                        <a:rPr lang="it-IT" sz="1100" dirty="0"/>
                        <a:t>012</a:t>
                      </a:r>
                    </a:p>
                  </a:txBody>
                  <a:tcPr marL="91433" marR="91433" marT="45693" marB="45693"/>
                </a:tc>
                <a:extLst>
                  <a:ext uri="{0D108BD9-81ED-4DB2-BD59-A6C34878D82A}">
                    <a16:rowId xmlns:a16="http://schemas.microsoft.com/office/drawing/2014/main" val="10001"/>
                  </a:ext>
                </a:extLst>
              </a:tr>
              <a:tr h="288032">
                <a:tc>
                  <a:txBody>
                    <a:bodyPr/>
                    <a:lstStyle/>
                    <a:p>
                      <a:pPr algn="ctr"/>
                      <a:r>
                        <a:rPr lang="it-IT" sz="1100" dirty="0"/>
                        <a:t>2</a:t>
                      </a:r>
                    </a:p>
                  </a:txBody>
                  <a:tcPr marL="91433" marR="91433" marT="45693" marB="45693"/>
                </a:tc>
                <a:tc>
                  <a:txBody>
                    <a:bodyPr/>
                    <a:lstStyle/>
                    <a:p>
                      <a:pPr algn="ctr"/>
                      <a:r>
                        <a:rPr lang="it-IT" sz="1100" dirty="0"/>
                        <a:t>MI</a:t>
                      </a:r>
                    </a:p>
                  </a:txBody>
                  <a:tcPr marL="91433" marR="91433" marT="45693" marB="45693"/>
                </a:tc>
                <a:tc>
                  <a:txBody>
                    <a:bodyPr/>
                    <a:lstStyle/>
                    <a:p>
                      <a:pPr algn="ctr"/>
                      <a:r>
                        <a:rPr lang="it-IT" sz="1100" dirty="0"/>
                        <a:t>GTRPML74G21R456Y</a:t>
                      </a:r>
                    </a:p>
                  </a:txBody>
                  <a:tcPr marL="91433" marR="91433" marT="45693" marB="45693"/>
                </a:tc>
                <a:tc>
                  <a:txBody>
                    <a:bodyPr/>
                    <a:lstStyle/>
                    <a:p>
                      <a:pPr algn="ctr"/>
                      <a:r>
                        <a:rPr lang="it-IT" sz="1100" spc="-150" dirty="0"/>
                        <a:t>3486</a:t>
                      </a:r>
                    </a:p>
                  </a:txBody>
                  <a:tcPr marL="91433" marR="91433" marT="45693" marB="45693"/>
                </a:tc>
                <a:tc>
                  <a:txBody>
                    <a:bodyPr/>
                    <a:lstStyle/>
                    <a:p>
                      <a:pPr algn="ctr"/>
                      <a:r>
                        <a:rPr lang="it-IT" sz="1100" dirty="0"/>
                        <a:t>BRUNO POMARO</a:t>
                      </a:r>
                    </a:p>
                  </a:txBody>
                  <a:tcPr marL="91433" marR="91433" marT="45693" marB="45693"/>
                </a:tc>
                <a:tc>
                  <a:txBody>
                    <a:bodyPr/>
                    <a:lstStyle/>
                    <a:p>
                      <a:pPr algn="ctr"/>
                      <a:r>
                        <a:rPr lang="it-IT" sz="1100" spc="-150" dirty="0"/>
                        <a:t>VIA UMBERTO 15</a:t>
                      </a:r>
                    </a:p>
                  </a:txBody>
                  <a:tcPr marL="91433" marR="91433" marT="45693" marB="45693"/>
                </a:tc>
                <a:tc>
                  <a:txBody>
                    <a:bodyPr/>
                    <a:lstStyle/>
                    <a:p>
                      <a:pPr algn="ctr"/>
                      <a:r>
                        <a:rPr lang="it-IT" sz="1100" dirty="0"/>
                        <a:t>PERO</a:t>
                      </a:r>
                    </a:p>
                  </a:txBody>
                  <a:tcPr marL="91433" marR="91433" marT="45693" marB="45693"/>
                </a:tc>
                <a:tc>
                  <a:txBody>
                    <a:bodyPr/>
                    <a:lstStyle/>
                    <a:p>
                      <a:pPr algn="ctr"/>
                      <a:r>
                        <a:rPr lang="it-IT" sz="1100" dirty="0"/>
                        <a:t>0341</a:t>
                      </a:r>
                    </a:p>
                  </a:txBody>
                  <a:tcPr marL="91433" marR="91433" marT="45693" marB="45693"/>
                </a:tc>
                <a:extLst>
                  <a:ext uri="{0D108BD9-81ED-4DB2-BD59-A6C34878D82A}">
                    <a16:rowId xmlns:a16="http://schemas.microsoft.com/office/drawing/2014/main" val="10002"/>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273085"/>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7651" name="Text Box 3"/>
          <p:cNvSpPr txBox="1">
            <a:spLocks noChangeArrowheads="1"/>
          </p:cNvSpPr>
          <p:nvPr/>
        </p:nvSpPr>
        <p:spPr bwMode="auto">
          <a:xfrm>
            <a:off x="323528" y="641648"/>
            <a:ext cx="849694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z="2800" spc="-150" dirty="0">
                <a:solidFill>
                  <a:schemeClr val="bg1"/>
                </a:solidFill>
                <a:latin typeface="Verdana" pitchFamily="34" charset="0"/>
              </a:rPr>
              <a:t>Organizzazioni imprenditoriali:</a:t>
            </a:r>
            <a:br>
              <a:rPr lang="it-IT" sz="2800" spc="-150" dirty="0">
                <a:solidFill>
                  <a:schemeClr val="bg1"/>
                </a:solidFill>
                <a:latin typeface="Verdana" pitchFamily="34" charset="0"/>
              </a:rPr>
            </a:br>
            <a:r>
              <a:rPr lang="it-IT" sz="2800" dirty="0">
                <a:solidFill>
                  <a:schemeClr val="bg1"/>
                </a:solidFill>
                <a:latin typeface="Verdana" pitchFamily="34" charset="0"/>
              </a:rPr>
              <a:t>Allegato B - elenchi degli iscritti               3/3</a:t>
            </a:r>
          </a:p>
        </p:txBody>
      </p:sp>
      <p:sp>
        <p:nvSpPr>
          <p:cNvPr id="2" name="Segnaposto numero diapositiva 1"/>
          <p:cNvSpPr>
            <a:spLocks noGrp="1"/>
          </p:cNvSpPr>
          <p:nvPr>
            <p:ph type="sldNum" sz="quarter" idx="12"/>
          </p:nvPr>
        </p:nvSpPr>
        <p:spPr/>
        <p:txBody>
          <a:bodyPr/>
          <a:lstStyle/>
          <a:p>
            <a:pPr>
              <a:defRPr/>
            </a:pPr>
            <a:fld id="{2A8217E8-D0FD-4CDC-802C-01EBA6BA1145}" type="slidenum">
              <a:rPr lang="it-IT" smtClean="0"/>
              <a:pPr>
                <a:defRPr/>
              </a:pPr>
              <a:t>19</a:t>
            </a:fld>
            <a:endParaRPr lang="it-IT"/>
          </a:p>
        </p:txBody>
      </p:sp>
      <p:sp>
        <p:nvSpPr>
          <p:cNvPr id="8" name="Text Box 4">
            <a:extLst>
              <a:ext uri="{FF2B5EF4-FFF2-40B4-BE49-F238E27FC236}">
                <a16:creationId xmlns:a16="http://schemas.microsoft.com/office/drawing/2014/main" id="{309C4177-0689-42FD-907E-1E8E93A952BB}"/>
              </a:ext>
            </a:extLst>
          </p:cNvPr>
          <p:cNvSpPr txBox="1">
            <a:spLocks noChangeArrowheads="1"/>
          </p:cNvSpPr>
          <p:nvPr/>
        </p:nvSpPr>
        <p:spPr bwMode="auto">
          <a:xfrm>
            <a:off x="460195" y="2060873"/>
            <a:ext cx="8223610" cy="6047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spcAft>
                <a:spcPts val="600"/>
              </a:spcAft>
              <a:defRPr/>
            </a:pPr>
            <a:r>
              <a:rPr lang="it-IT" sz="1800" b="1" dirty="0">
                <a:latin typeface="+mj-lt"/>
              </a:rPr>
              <a:t>Alcune precisazioni</a:t>
            </a:r>
            <a:r>
              <a:rPr lang="it-IT" sz="1600" dirty="0">
                <a:latin typeface="+mj-lt"/>
              </a:rPr>
              <a:t>:</a:t>
            </a: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r>
              <a:rPr lang="it-IT" sz="1800" dirty="0">
                <a:latin typeface="+mj-lt"/>
              </a:rPr>
              <a:t>ricordare di inserire la sigla della provincia di iscrizione dell'impresa (quindi </a:t>
            </a:r>
            <a:r>
              <a:rPr lang="it-IT" sz="1800" b="1" dirty="0">
                <a:latin typeface="+mj-lt"/>
              </a:rPr>
              <a:t>MI, MB, LO </a:t>
            </a:r>
            <a:r>
              <a:rPr lang="it-IT" sz="1800" dirty="0">
                <a:latin typeface="+mj-lt"/>
              </a:rPr>
              <a:t>e non MILOMB); </a:t>
            </a:r>
          </a:p>
          <a:p>
            <a:pPr marL="285750" indent="-285750">
              <a:spcAft>
                <a:spcPts val="600"/>
              </a:spcAft>
              <a:buFont typeface="Wingdings" pitchFamily="2" charset="2"/>
              <a:buChar char="Ø"/>
              <a:defRPr/>
            </a:pPr>
            <a:r>
              <a:rPr lang="it-IT" sz="1800" dirty="0">
                <a:latin typeface="+mj-lt"/>
              </a:rPr>
              <a:t>mettere a testo i campi codice ATECO e codice fiscale; </a:t>
            </a:r>
          </a:p>
          <a:p>
            <a:pPr marL="285750" indent="-285750">
              <a:spcAft>
                <a:spcPts val="600"/>
              </a:spcAft>
              <a:buFont typeface="Wingdings" pitchFamily="2" charset="2"/>
              <a:buChar char="Ø"/>
              <a:defRPr/>
            </a:pPr>
            <a:r>
              <a:rPr lang="it-IT" sz="1800" dirty="0">
                <a:latin typeface="+mj-lt"/>
              </a:rPr>
              <a:t>non usare tabulatori all'interno dei singoli campi poiché generano colonne vuote</a:t>
            </a:r>
          </a:p>
          <a:p>
            <a:pPr marL="285750" indent="-285750">
              <a:spcAft>
                <a:spcPts val="600"/>
              </a:spcAft>
              <a:buFont typeface="Wingdings" pitchFamily="2" charset="2"/>
              <a:buChar char="Ø"/>
              <a:defRPr/>
            </a:pPr>
            <a:r>
              <a:rPr lang="it-IT" sz="1800" dirty="0">
                <a:latin typeface="+mj-lt"/>
              </a:rPr>
              <a:t>non usare gli "a capo" all'interno dei singoli campi </a:t>
            </a:r>
          </a:p>
          <a:p>
            <a:pPr marL="285750" indent="-285750">
              <a:spcAft>
                <a:spcPts val="600"/>
              </a:spcAft>
              <a:buFont typeface="Wingdings" pitchFamily="2" charset="2"/>
              <a:buChar char="Ø"/>
              <a:defRPr/>
            </a:pPr>
            <a:endParaRPr lang="it-IT" sz="1600" dirty="0">
              <a:latin typeface="+mj-lt"/>
            </a:endParaRPr>
          </a:p>
          <a:p>
            <a:pPr algn="just"/>
            <a:r>
              <a:rPr lang="it-IT" sz="1600" dirty="0">
                <a:latin typeface="+mj-lt"/>
              </a:rPr>
              <a:t>Per maggiori dettagli, consultare le </a:t>
            </a:r>
            <a:r>
              <a:rPr lang="it-IT" sz="1800" b="0" i="0" u="none" strike="noStrike" baseline="0" dirty="0">
                <a:solidFill>
                  <a:srgbClr val="000000"/>
                </a:solidFill>
                <a:latin typeface="Arial" panose="020B0604020202020204" pitchFamily="34" charset="0"/>
              </a:rPr>
              <a:t> </a:t>
            </a:r>
            <a:r>
              <a:rPr lang="it-IT" sz="1800" b="1" i="0" u="none" strike="noStrike" baseline="0" dirty="0">
                <a:solidFill>
                  <a:srgbClr val="000000"/>
                </a:solidFill>
                <a:latin typeface="Arial" panose="020B0604020202020204" pitchFamily="34" charset="0"/>
              </a:rPr>
              <a:t>Note tecniche per la predisposizione</a:t>
            </a:r>
          </a:p>
          <a:p>
            <a:pPr algn="just"/>
            <a:r>
              <a:rPr lang="it-IT" sz="1800" b="1" i="0" u="none" strike="noStrike" baseline="0" dirty="0">
                <a:solidFill>
                  <a:srgbClr val="000000"/>
                </a:solidFill>
                <a:latin typeface="Arial" panose="020B0604020202020204" pitchFamily="34" charset="0"/>
              </a:rPr>
              <a:t> elenchi, </a:t>
            </a:r>
            <a:r>
              <a:rPr lang="it-IT" sz="1600" dirty="0">
                <a:latin typeface="+mj-lt"/>
              </a:rPr>
              <a:t>pubblicate alla pagina: </a:t>
            </a:r>
            <a:r>
              <a:rPr lang="it-IT" sz="1600" dirty="0">
                <a:latin typeface="+mj-lt"/>
                <a:hlinkClick r:id="rId2"/>
              </a:rPr>
              <a:t>https://www.milomb.camcom.it/rinnovo-consiglio-note-tecniche-di-elaborazione-degli-elenchi</a:t>
            </a:r>
            <a:r>
              <a:rPr lang="it-IT" sz="1600" dirty="0">
                <a:latin typeface="+mj-lt"/>
              </a:rPr>
              <a:t> </a:t>
            </a: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a:p>
            <a:pPr marL="285750" indent="-285750">
              <a:spcAft>
                <a:spcPts val="600"/>
              </a:spcAft>
              <a:buFont typeface="Wingdings" pitchFamily="2" charset="2"/>
              <a:buChar char="Ø"/>
              <a:defRPr/>
            </a:pPr>
            <a:endParaRPr lang="it-IT" sz="1600" dirty="0">
              <a:latin typeface="+mj-lt"/>
            </a:endParaRPr>
          </a:p>
        </p:txBody>
      </p:sp>
    </p:spTree>
    <p:extLst>
      <p:ext uri="{BB962C8B-B14F-4D97-AF65-F5344CB8AC3E}">
        <p14:creationId xmlns:p14="http://schemas.microsoft.com/office/powerpoint/2010/main" val="2100346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612" y="195044"/>
            <a:ext cx="9144000" cy="1600200"/>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04E87DBE-171B-4E3D-AC6D-5CD3091EA45C}" type="slidenum">
              <a:rPr lang="it-IT" smtClean="0"/>
              <a:pPr>
                <a:defRPr/>
              </a:pPr>
              <a:t>2</a:t>
            </a:fld>
            <a:endParaRPr lang="it-IT" dirty="0"/>
          </a:p>
        </p:txBody>
      </p:sp>
      <p:sp>
        <p:nvSpPr>
          <p:cNvPr id="7" name="Text Box 3"/>
          <p:cNvSpPr txBox="1">
            <a:spLocks noChangeArrowheads="1"/>
          </p:cNvSpPr>
          <p:nvPr/>
        </p:nvSpPr>
        <p:spPr bwMode="auto">
          <a:xfrm>
            <a:off x="304800" y="1073150"/>
            <a:ext cx="8534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In evidenza </a:t>
            </a:r>
          </a:p>
        </p:txBody>
      </p:sp>
      <p:sp>
        <p:nvSpPr>
          <p:cNvPr id="4" name="CasellaDiTesto 3">
            <a:extLst>
              <a:ext uri="{FF2B5EF4-FFF2-40B4-BE49-F238E27FC236}">
                <a16:creationId xmlns:a16="http://schemas.microsoft.com/office/drawing/2014/main" id="{0D2DFA72-751A-4D41-A03F-DC68B1BC0092}"/>
              </a:ext>
            </a:extLst>
          </p:cNvPr>
          <p:cNvSpPr txBox="1"/>
          <p:nvPr/>
        </p:nvSpPr>
        <p:spPr>
          <a:xfrm>
            <a:off x="457200" y="2386013"/>
            <a:ext cx="8043863" cy="1938992"/>
          </a:xfrm>
          <a:prstGeom prst="rect">
            <a:avLst/>
          </a:prstGeom>
          <a:noFill/>
        </p:spPr>
        <p:txBody>
          <a:bodyPr wrap="square" rtlCol="0">
            <a:spAutoFit/>
          </a:bodyPr>
          <a:lstStyle/>
          <a:p>
            <a:pPr algn="just"/>
            <a:r>
              <a:rPr lang="it-IT" altLang="it-IT" sz="2000" b="1" dirty="0">
                <a:latin typeface="+mj-lt"/>
              </a:rPr>
              <a:t>La documentazione </a:t>
            </a:r>
            <a:r>
              <a:rPr lang="it-IT" altLang="it-IT" sz="2000" dirty="0">
                <a:latin typeface="+mj-lt"/>
              </a:rPr>
              <a:t>utile per la partecipazione alla procedura </a:t>
            </a:r>
            <a:r>
              <a:rPr lang="it-IT" altLang="it-IT" sz="2000" b="1" dirty="0">
                <a:latin typeface="+mj-lt"/>
              </a:rPr>
              <a:t>e la normativa </a:t>
            </a:r>
            <a:r>
              <a:rPr lang="it-IT" altLang="it-IT" sz="2000" dirty="0">
                <a:latin typeface="+mj-lt"/>
              </a:rPr>
              <a:t>inerente sono pubblicate nell’apposita pagina del sito internet della Camera di commercio di Milano Monza Brianza Lodi. </a:t>
            </a:r>
          </a:p>
          <a:p>
            <a:endParaRPr lang="it-IT" altLang="it-IT" sz="2000" dirty="0">
              <a:latin typeface="+mj-lt"/>
            </a:endParaRPr>
          </a:p>
          <a:p>
            <a:r>
              <a:rPr lang="it-IT" altLang="it-IT" sz="2000" dirty="0">
                <a:latin typeface="+mj-lt"/>
              </a:rPr>
              <a:t>Il link è </a:t>
            </a:r>
            <a:r>
              <a:rPr lang="it-IT" altLang="it-IT" sz="2000" b="1" dirty="0">
                <a:latin typeface="+mj-lt"/>
                <a:hlinkClick r:id="rId2"/>
              </a:rPr>
              <a:t>http://www.mi.camcom.it/rinnovo-consiglio</a:t>
            </a:r>
            <a:endParaRPr lang="it-IT" altLang="it-IT" sz="2000" b="1" dirty="0">
              <a:latin typeface="+mj-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34157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7651" name="Text Box 3"/>
          <p:cNvSpPr txBox="1">
            <a:spLocks noChangeArrowheads="1"/>
          </p:cNvSpPr>
          <p:nvPr/>
        </p:nvSpPr>
        <p:spPr bwMode="auto">
          <a:xfrm>
            <a:off x="323850" y="641648"/>
            <a:ext cx="849662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z="2800" spc="-150" dirty="0">
                <a:solidFill>
                  <a:prstClr val="white"/>
                </a:solidFill>
                <a:latin typeface="Verdana" pitchFamily="34" charset="0"/>
              </a:rPr>
              <a:t>Organizzazioni imprenditoriali:</a:t>
            </a:r>
            <a:br>
              <a:rPr lang="it-IT" sz="2800" spc="-150" dirty="0">
                <a:solidFill>
                  <a:prstClr val="white"/>
                </a:solidFill>
                <a:latin typeface="Verdana" pitchFamily="34" charset="0"/>
              </a:rPr>
            </a:br>
            <a:r>
              <a:rPr lang="it-IT" sz="2800" dirty="0">
                <a:solidFill>
                  <a:prstClr val="white"/>
                </a:solidFill>
                <a:latin typeface="Verdana" pitchFamily="34" charset="0"/>
              </a:rPr>
              <a:t>Allegato B – modalità di presentazione</a:t>
            </a:r>
          </a:p>
        </p:txBody>
      </p:sp>
      <p:sp>
        <p:nvSpPr>
          <p:cNvPr id="4100" name="Text Box 4"/>
          <p:cNvSpPr txBox="1">
            <a:spLocks noChangeArrowheads="1"/>
          </p:cNvSpPr>
          <p:nvPr/>
        </p:nvSpPr>
        <p:spPr bwMode="auto">
          <a:xfrm>
            <a:off x="431924" y="1990308"/>
            <a:ext cx="8280152"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lgn="just">
              <a:defRPr/>
            </a:pPr>
            <a:endParaRPr lang="it-IT" sz="800" dirty="0">
              <a:latin typeface="Verdana" pitchFamily="34" charset="0"/>
            </a:endParaRPr>
          </a:p>
          <a:p>
            <a:pPr marL="0" indent="0">
              <a:defRPr/>
            </a:pPr>
            <a:r>
              <a:rPr lang="it-IT" sz="1600" dirty="0">
                <a:latin typeface="Verdana" pitchFamily="34" charset="0"/>
              </a:rPr>
              <a:t>Gli elenchi sui supporti digitali non riscrivibili possono essere consegnati/trasmessi:</a:t>
            </a:r>
          </a:p>
          <a:p>
            <a:pPr marL="0" indent="0">
              <a:defRPr/>
            </a:pPr>
            <a:endParaRPr lang="it-IT" sz="1600" dirty="0">
              <a:latin typeface="Verdana" pitchFamily="34" charset="0"/>
            </a:endParaRPr>
          </a:p>
          <a:p>
            <a:pPr marL="342900" indent="-342900">
              <a:buFont typeface="+mj-lt"/>
              <a:buAutoNum type="arabicPeriod"/>
              <a:defRPr/>
            </a:pPr>
            <a:r>
              <a:rPr lang="it-IT" sz="1600" dirty="0">
                <a:latin typeface="Verdana" pitchFamily="34" charset="0"/>
              </a:rPr>
              <a:t>in busta chiusa sigillata, recante la dicitura “Allegato B”.</a:t>
            </a:r>
            <a:r>
              <a:rPr lang="it-IT" sz="1600" b="1" dirty="0">
                <a:latin typeface="Verdana" pitchFamily="34" charset="0"/>
              </a:rPr>
              <a:t> </a:t>
            </a:r>
          </a:p>
          <a:p>
            <a:pPr marL="0" indent="0">
              <a:defRPr/>
            </a:pPr>
            <a:r>
              <a:rPr lang="it-IT" sz="1600" b="1" dirty="0">
                <a:latin typeface="Verdana" pitchFamily="34" charset="0"/>
              </a:rPr>
              <a:t>     </a:t>
            </a:r>
            <a:r>
              <a:rPr lang="it-IT" sz="1600" dirty="0">
                <a:latin typeface="Verdana" pitchFamily="34" charset="0"/>
              </a:rPr>
              <a:t>I  file  contenuti nel supporto devono essere </a:t>
            </a:r>
            <a:r>
              <a:rPr lang="it-IT" sz="1600" b="1" dirty="0">
                <a:latin typeface="Verdana" pitchFamily="34" charset="0"/>
              </a:rPr>
              <a:t>firmati</a:t>
            </a:r>
            <a:r>
              <a:rPr lang="it-IT" sz="1600" dirty="0">
                <a:latin typeface="Verdana" pitchFamily="34" charset="0"/>
              </a:rPr>
              <a:t> </a:t>
            </a:r>
            <a:r>
              <a:rPr lang="it-IT" sz="1600" b="1" dirty="0">
                <a:latin typeface="Verdana" pitchFamily="34" charset="0"/>
              </a:rPr>
              <a:t>      </a:t>
            </a:r>
          </a:p>
          <a:p>
            <a:pPr marL="0" indent="0">
              <a:spcAft>
                <a:spcPts val="1200"/>
              </a:spcAft>
              <a:defRPr/>
            </a:pPr>
            <a:r>
              <a:rPr lang="it-IT" sz="1600" b="1" dirty="0">
                <a:latin typeface="Verdana" pitchFamily="34" charset="0"/>
              </a:rPr>
              <a:t>     digitalmente</a:t>
            </a:r>
            <a:r>
              <a:rPr lang="it-IT" sz="1600" dirty="0">
                <a:latin typeface="Verdana" pitchFamily="34" charset="0"/>
              </a:rPr>
              <a:t> (</a:t>
            </a:r>
            <a:r>
              <a:rPr lang="it-IT" sz="1600" u="sng" dirty="0">
                <a:latin typeface="Verdana" pitchFamily="34" charset="0"/>
              </a:rPr>
              <a:t>procedura  consigliata</a:t>
            </a:r>
            <a:r>
              <a:rPr lang="it-IT" sz="1600" dirty="0">
                <a:latin typeface="Verdana" pitchFamily="34" charset="0"/>
              </a:rPr>
              <a:t>; totale 2  buste, una interna all’altra)</a:t>
            </a:r>
          </a:p>
          <a:p>
            <a:pPr marL="0" indent="0" algn="ctr">
              <a:spcAft>
                <a:spcPts val="1200"/>
              </a:spcAft>
              <a:defRPr/>
            </a:pPr>
            <a:r>
              <a:rPr lang="it-IT" sz="1800" i="1" u="sng" dirty="0">
                <a:latin typeface="Verdana" pitchFamily="34" charset="0"/>
              </a:rPr>
              <a:t>oppure</a:t>
            </a:r>
            <a:r>
              <a:rPr lang="it-IT" sz="1600" dirty="0">
                <a:latin typeface="Verdana" pitchFamily="34" charset="0"/>
              </a:rPr>
              <a:t> </a:t>
            </a:r>
          </a:p>
          <a:p>
            <a:pPr marL="342900" indent="-342900">
              <a:buFont typeface="+mj-lt"/>
              <a:buAutoNum type="arabicPeriod" startAt="2"/>
              <a:defRPr/>
            </a:pPr>
            <a:r>
              <a:rPr lang="it-IT" sz="1600" dirty="0">
                <a:latin typeface="Verdana" pitchFamily="34" charset="0"/>
              </a:rPr>
              <a:t>previa crittografia dei file con tecnica asimmetrica,  utilizzando una  chiave pubblica, indicata dalla Camera di Commercio e resa nota tramite pubblicazione sul sito internet. </a:t>
            </a:r>
          </a:p>
          <a:p>
            <a:pPr marL="0" indent="0">
              <a:defRPr/>
            </a:pPr>
            <a:r>
              <a:rPr lang="it-IT" sz="1600" b="1" dirty="0">
                <a:latin typeface="Verdana" pitchFamily="34" charset="0"/>
              </a:rPr>
              <a:t>     </a:t>
            </a:r>
            <a:r>
              <a:rPr lang="it-IT" sz="1600" dirty="0">
                <a:latin typeface="Verdana" pitchFamily="34" charset="0"/>
              </a:rPr>
              <a:t>I file contenuti nel supporto devono essere </a:t>
            </a:r>
            <a:r>
              <a:rPr lang="it-IT" sz="1600" b="1" dirty="0">
                <a:latin typeface="Verdana" pitchFamily="34" charset="0"/>
              </a:rPr>
              <a:t>prima</a:t>
            </a:r>
            <a:r>
              <a:rPr lang="it-IT" sz="1600" dirty="0">
                <a:latin typeface="Verdana" pitchFamily="34" charset="0"/>
              </a:rPr>
              <a:t> </a:t>
            </a:r>
            <a:r>
              <a:rPr lang="it-IT" sz="1600" b="1" u="sng" dirty="0">
                <a:latin typeface="Verdana" pitchFamily="34" charset="0"/>
              </a:rPr>
              <a:t>firmati</a:t>
            </a:r>
          </a:p>
          <a:p>
            <a:pPr marL="0" indent="0">
              <a:defRPr/>
            </a:pPr>
            <a:r>
              <a:rPr lang="it-IT" sz="1600" b="1" dirty="0">
                <a:latin typeface="Verdana" pitchFamily="34" charset="0"/>
              </a:rPr>
              <a:t>     </a:t>
            </a:r>
            <a:r>
              <a:rPr lang="it-IT" sz="1600" b="1" u="sng" dirty="0">
                <a:latin typeface="Verdana" pitchFamily="34" charset="0"/>
              </a:rPr>
              <a:t>digitalmente</a:t>
            </a:r>
            <a:r>
              <a:rPr lang="it-IT" sz="1600" dirty="0">
                <a:latin typeface="Verdana" pitchFamily="34" charset="0"/>
              </a:rPr>
              <a:t> e </a:t>
            </a:r>
            <a:r>
              <a:rPr lang="it-IT" sz="1600" b="1" dirty="0">
                <a:latin typeface="Verdana" pitchFamily="34" charset="0"/>
              </a:rPr>
              <a:t>poi</a:t>
            </a:r>
            <a:r>
              <a:rPr lang="it-IT" sz="1600" dirty="0">
                <a:latin typeface="Verdana" pitchFamily="34" charset="0"/>
              </a:rPr>
              <a:t> </a:t>
            </a:r>
            <a:r>
              <a:rPr lang="it-IT" sz="1600" b="1" u="sng" dirty="0">
                <a:latin typeface="Verdana" pitchFamily="34" charset="0"/>
              </a:rPr>
              <a:t>crittografati</a:t>
            </a:r>
            <a:r>
              <a:rPr lang="it-IT" sz="1600" dirty="0">
                <a:latin typeface="Verdana" pitchFamily="34" charset="0"/>
              </a:rPr>
              <a:t>. </a:t>
            </a:r>
          </a:p>
          <a:p>
            <a:pPr marL="0" indent="0" algn="just">
              <a:defRPr/>
            </a:pPr>
            <a:endParaRPr lang="it-IT" sz="1000" dirty="0">
              <a:latin typeface="Verdana" pitchFamily="34" charset="0"/>
            </a:endParaRPr>
          </a:p>
        </p:txBody>
      </p:sp>
      <p:sp>
        <p:nvSpPr>
          <p:cNvPr id="24581" name="Segnaposto numero diapositiva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fld id="{EC5FD0FB-E1CF-4ACC-A974-13AC0C834C4E}" type="slidenum">
              <a:rPr lang="it-IT" altLang="it-IT" sz="1000" smtClean="0">
                <a:solidFill>
                  <a:srgbClr val="A7A399"/>
                </a:solidFill>
                <a:latin typeface="Times New Roman" pitchFamily="18" charset="0"/>
              </a:rPr>
              <a:pPr eaLnBrk="1" hangingPunct="1">
                <a:spcBef>
                  <a:spcPct val="0"/>
                </a:spcBef>
                <a:buClrTx/>
                <a:buSzTx/>
                <a:buFontTx/>
                <a:buNone/>
              </a:pPr>
              <a:t>20</a:t>
            </a:fld>
            <a:endParaRPr lang="it-IT" altLang="it-IT" sz="1000">
              <a:solidFill>
                <a:srgbClr val="A7A399"/>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6303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7651" name="Text Box 3"/>
          <p:cNvSpPr txBox="1">
            <a:spLocks noChangeArrowheads="1"/>
          </p:cNvSpPr>
          <p:nvPr/>
        </p:nvSpPr>
        <p:spPr bwMode="auto">
          <a:xfrm>
            <a:off x="323850" y="397049"/>
            <a:ext cx="84963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pc="-150" dirty="0">
                <a:solidFill>
                  <a:schemeClr val="bg1"/>
                </a:solidFill>
                <a:latin typeface="Verdana" pitchFamily="34" charset="0"/>
              </a:rPr>
              <a:t>Organizzazioni imprenditoriali:</a:t>
            </a:r>
            <a:br>
              <a:rPr lang="it-IT" spc="-150" dirty="0">
                <a:solidFill>
                  <a:schemeClr val="bg1"/>
                </a:solidFill>
                <a:latin typeface="Verdana" pitchFamily="34" charset="0"/>
              </a:rPr>
            </a:br>
            <a:r>
              <a:rPr lang="it-IT" spc="-150" dirty="0">
                <a:solidFill>
                  <a:schemeClr val="bg1"/>
                </a:solidFill>
                <a:latin typeface="Verdana" pitchFamily="34" charset="0"/>
              </a:rPr>
              <a:t>facilitazione p</a:t>
            </a:r>
            <a:r>
              <a:rPr lang="it-IT" dirty="0">
                <a:solidFill>
                  <a:schemeClr val="bg1"/>
                </a:solidFill>
                <a:latin typeface="Verdana" pitchFamily="34" charset="0"/>
              </a:rPr>
              <a:t>er la compilazione degli elenchi degli iscritti (Allegato B) 					1/2				</a:t>
            </a:r>
          </a:p>
        </p:txBody>
      </p:sp>
      <p:sp>
        <p:nvSpPr>
          <p:cNvPr id="4100" name="Text Box 4"/>
          <p:cNvSpPr txBox="1">
            <a:spLocks noChangeArrowheads="1"/>
          </p:cNvSpPr>
          <p:nvPr/>
        </p:nvSpPr>
        <p:spPr bwMode="auto">
          <a:xfrm>
            <a:off x="323850" y="1988196"/>
            <a:ext cx="8496300"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400" dirty="0">
                <a:latin typeface="Verdana" pitchFamily="34" charset="0"/>
              </a:rPr>
              <a:t>Per verificare i  dati da inserire nell’ </a:t>
            </a:r>
            <a:r>
              <a:rPr lang="it-IT" sz="1400" b="1" dirty="0">
                <a:latin typeface="Verdana" pitchFamily="34" charset="0"/>
              </a:rPr>
              <a:t>allegato B</a:t>
            </a:r>
            <a:r>
              <a:rPr lang="it-IT" sz="1400" dirty="0">
                <a:latin typeface="Verdana" pitchFamily="34" charset="0"/>
              </a:rPr>
              <a:t>, la Camera di Commercio, con il supporto di InfoCamere, offre un </a:t>
            </a:r>
            <a:r>
              <a:rPr lang="it-IT" sz="1400" i="1" dirty="0">
                <a:latin typeface="Verdana" pitchFamily="34" charset="0"/>
              </a:rPr>
              <a:t>servizio gratuito </a:t>
            </a:r>
            <a:r>
              <a:rPr lang="it-IT" sz="1400" dirty="0">
                <a:latin typeface="Verdana" pitchFamily="34" charset="0"/>
              </a:rPr>
              <a:t>di controllo degli elenchi allo scopo di fornire tutti gli elementi utili per predisporre gli allegati B nel modo più corretto possibile. </a:t>
            </a:r>
          </a:p>
          <a:p>
            <a:pPr marL="0" indent="0">
              <a:defRPr/>
            </a:pPr>
            <a:endParaRPr lang="it-IT" sz="1400" dirty="0">
              <a:latin typeface="Verdana" pitchFamily="34" charset="0"/>
            </a:endParaRPr>
          </a:p>
          <a:p>
            <a:pPr marL="0" indent="0">
              <a:defRPr/>
            </a:pPr>
            <a:r>
              <a:rPr lang="it-IT" sz="1400" dirty="0">
                <a:latin typeface="Verdana" pitchFamily="34" charset="0"/>
              </a:rPr>
              <a:t>La richiesta va inviata alla seguente e-mail: </a:t>
            </a:r>
            <a:r>
              <a:rPr lang="it-IT" sz="1400" b="1" dirty="0">
                <a:latin typeface="Verdana" pitchFamily="34" charset="0"/>
              </a:rPr>
              <a:t>rinnovoconsigli@infocamere.it</a:t>
            </a:r>
          </a:p>
          <a:p>
            <a:pPr marL="0" indent="0">
              <a:defRPr/>
            </a:pPr>
            <a:r>
              <a:rPr lang="it-IT" sz="1400" dirty="0">
                <a:latin typeface="Verdana" pitchFamily="34" charset="0"/>
              </a:rPr>
              <a:t>e </a:t>
            </a:r>
            <a:r>
              <a:rPr lang="it-IT" sz="1400" i="1" dirty="0">
                <a:latin typeface="Verdana" pitchFamily="34" charset="0"/>
              </a:rPr>
              <a:t>per conoscenza </a:t>
            </a:r>
            <a:r>
              <a:rPr lang="it-IT" sz="1400" dirty="0">
                <a:latin typeface="Verdana" pitchFamily="34" charset="0"/>
              </a:rPr>
              <a:t>alla e-mail: segreteria.organi.ist@mi.camcom.it</a:t>
            </a:r>
          </a:p>
          <a:p>
            <a:pPr marL="0" indent="0">
              <a:defRPr/>
            </a:pPr>
            <a:endParaRPr lang="it-IT" sz="1400" dirty="0">
              <a:latin typeface="Verdana" pitchFamily="34" charset="0"/>
            </a:endParaRPr>
          </a:p>
          <a:p>
            <a:pPr marL="0" indent="0">
              <a:defRPr/>
            </a:pPr>
            <a:r>
              <a:rPr lang="it-IT" sz="1400" dirty="0">
                <a:latin typeface="Verdana" pitchFamily="34" charset="0"/>
              </a:rPr>
              <a:t>Si raccomanda: </a:t>
            </a:r>
          </a:p>
          <a:p>
            <a:pPr marL="0" indent="0">
              <a:defRPr/>
            </a:pPr>
            <a:endParaRPr lang="it-IT" sz="1400" dirty="0">
              <a:latin typeface="Verdana" pitchFamily="34" charset="0"/>
            </a:endParaRPr>
          </a:p>
          <a:p>
            <a:pPr marL="285750" indent="-285750">
              <a:buFont typeface="Verdana" panose="020B0604030504040204" pitchFamily="34" charset="0"/>
              <a:buChar char="‒"/>
              <a:defRPr/>
            </a:pPr>
            <a:r>
              <a:rPr lang="it-IT" sz="1400" dirty="0">
                <a:latin typeface="Verdana" pitchFamily="34" charset="0"/>
              </a:rPr>
              <a:t>il </a:t>
            </a:r>
            <a:r>
              <a:rPr lang="it-IT" sz="1400" b="1" dirty="0">
                <a:latin typeface="Verdana" pitchFamily="34" charset="0"/>
              </a:rPr>
              <a:t>codice fiscale </a:t>
            </a:r>
            <a:r>
              <a:rPr lang="it-IT" sz="1400" dirty="0">
                <a:latin typeface="Verdana" pitchFamily="34" charset="0"/>
              </a:rPr>
              <a:t>da inviare per l'arricchimento </a:t>
            </a:r>
            <a:r>
              <a:rPr lang="it-IT" sz="1400" b="1" dirty="0">
                <a:latin typeface="Verdana" pitchFamily="34" charset="0"/>
              </a:rPr>
              <a:t>deve essere quello della</a:t>
            </a:r>
          </a:p>
          <a:p>
            <a:pPr algn="l"/>
            <a:r>
              <a:rPr lang="it-IT" sz="1400" b="1" dirty="0">
                <a:latin typeface="Verdana" pitchFamily="34" charset="0"/>
              </a:rPr>
              <a:t>    impresa</a:t>
            </a:r>
            <a:r>
              <a:rPr lang="it-IT" sz="1400" dirty="0">
                <a:latin typeface="Verdana" pitchFamily="34" charset="0"/>
              </a:rPr>
              <a:t> e non di soci dell'impresa,</a:t>
            </a:r>
            <a:r>
              <a:rPr lang="it-IT" sz="1400" b="1" i="0" u="none" strike="noStrike" baseline="0" dirty="0">
                <a:solidFill>
                  <a:srgbClr val="000000"/>
                </a:solidFill>
                <a:latin typeface="Arial" panose="020B0604020202020204" pitchFamily="34" charset="0"/>
              </a:rPr>
              <a:t> </a:t>
            </a:r>
            <a:r>
              <a:rPr lang="it-IT" sz="1400" i="0" u="none" strike="noStrike" baseline="0" dirty="0">
                <a:solidFill>
                  <a:srgbClr val="000000"/>
                </a:solidFill>
                <a:latin typeface="Arial" panose="020B0604020202020204" pitchFamily="34" charset="0"/>
              </a:rPr>
              <a:t>titolari, ecc. </a:t>
            </a:r>
          </a:p>
          <a:p>
            <a:pPr marL="0" indent="0">
              <a:defRPr/>
            </a:pPr>
            <a:endParaRPr lang="it-IT" sz="1400" dirty="0">
              <a:latin typeface="Verdana" pitchFamily="34" charset="0"/>
            </a:endParaRPr>
          </a:p>
          <a:p>
            <a:pPr marL="285750" indent="-285750">
              <a:buFont typeface="Verdana" panose="020B0604030504040204" pitchFamily="34" charset="0"/>
              <a:buChar char="–"/>
              <a:defRPr/>
            </a:pPr>
            <a:r>
              <a:rPr lang="it-IT" sz="1400" b="1" dirty="0">
                <a:latin typeface="Verdana" pitchFamily="34" charset="0"/>
              </a:rPr>
              <a:t>leggere attentamente le indicazioni </a:t>
            </a:r>
            <a:r>
              <a:rPr lang="it-IT" sz="1400" dirty="0">
                <a:latin typeface="Verdana" pitchFamily="34" charset="0"/>
              </a:rPr>
              <a:t>fornite da InfoCamere e pubblicate alla pagina </a:t>
            </a:r>
            <a:r>
              <a:rPr lang="it-IT" sz="1400" dirty="0">
                <a:latin typeface="Verdana" pitchFamily="34" charset="0"/>
                <a:hlinkClick r:id="rId2"/>
              </a:rPr>
              <a:t>https://www.milomb.camcom.it/procedura-rinnovo-consiglio</a:t>
            </a:r>
            <a:r>
              <a:rPr lang="it-IT" sz="1400" dirty="0">
                <a:latin typeface="Verdana" pitchFamily="34" charset="0"/>
              </a:rPr>
              <a:t> </a:t>
            </a:r>
          </a:p>
          <a:p>
            <a:pPr marL="0" indent="0">
              <a:defRPr/>
            </a:pPr>
            <a:endParaRPr lang="it-IT" sz="1400" dirty="0">
              <a:latin typeface="Verdana" pitchFamily="34" charset="0"/>
            </a:endParaRPr>
          </a:p>
          <a:p>
            <a:pPr marL="285750" indent="-285750">
              <a:buFont typeface="Verdana" panose="020B0604030504040204" pitchFamily="34" charset="0"/>
              <a:buChar char="–"/>
              <a:defRPr/>
            </a:pPr>
            <a:r>
              <a:rPr lang="it-IT" sz="1400" dirty="0">
                <a:latin typeface="Verdana" pitchFamily="34" charset="0"/>
              </a:rPr>
              <a:t>effettuare la richiesta con congruo anticipo </a:t>
            </a:r>
            <a:r>
              <a:rPr lang="it-IT" sz="1400" b="1" dirty="0">
                <a:latin typeface="Verdana" pitchFamily="34" charset="0"/>
              </a:rPr>
              <a:t>e comunque non oltre il 21 marzo p.v.</a:t>
            </a:r>
            <a:r>
              <a:rPr lang="it-IT" sz="1400" dirty="0">
                <a:latin typeface="Verdana" pitchFamily="34" charset="0"/>
              </a:rPr>
              <a:t> </a:t>
            </a:r>
          </a:p>
          <a:p>
            <a:pPr marL="285750" indent="-285750">
              <a:buFontTx/>
              <a:buChar char="-"/>
              <a:defRPr/>
            </a:pPr>
            <a:endParaRPr lang="it-IT" sz="1400" dirty="0">
              <a:latin typeface="Verdana" pitchFamily="34" charset="0"/>
            </a:endParaRPr>
          </a:p>
          <a:p>
            <a:pPr marL="0" indent="0">
              <a:defRPr/>
            </a:pPr>
            <a:r>
              <a:rPr lang="it-IT" sz="1600" dirty="0">
                <a:latin typeface="Verdana" pitchFamily="34" charset="0"/>
              </a:rPr>
              <a:t> </a:t>
            </a:r>
          </a:p>
          <a:p>
            <a:pPr marL="0" indent="0">
              <a:defRPr/>
            </a:pPr>
            <a:endParaRPr lang="it-IT" sz="1600" dirty="0">
              <a:latin typeface="Verdana" pitchFamily="34" charset="0"/>
            </a:endParaRPr>
          </a:p>
          <a:p>
            <a:pPr marL="0" indent="0">
              <a:defRPr/>
            </a:pPr>
            <a:endParaRPr lang="it-IT" sz="1600" dirty="0">
              <a:latin typeface="Verdana" pitchFamily="34" charset="0"/>
            </a:endParaRPr>
          </a:p>
          <a:p>
            <a:pPr marL="0" indent="0">
              <a:defRPr/>
            </a:pPr>
            <a:endParaRPr lang="it-IT" sz="1600" dirty="0">
              <a:latin typeface="Verdana" pitchFamily="34" charset="0"/>
            </a:endParaRPr>
          </a:p>
          <a:p>
            <a:pPr marL="0" indent="0">
              <a:defRPr/>
            </a:pPr>
            <a:endParaRPr lang="it-IT" sz="1600" dirty="0">
              <a:latin typeface="Verdana" pitchFamily="34" charset="0"/>
            </a:endParaRPr>
          </a:p>
          <a:p>
            <a:pPr marL="0" indent="0">
              <a:defRPr/>
            </a:pPr>
            <a:endParaRPr lang="it-IT" sz="1600" dirty="0">
              <a:latin typeface="Verdana" pitchFamily="34" charset="0"/>
            </a:endParaRPr>
          </a:p>
          <a:p>
            <a:pPr marL="725488" indent="0">
              <a:defRPr/>
            </a:pPr>
            <a:endParaRPr lang="it-IT" sz="1600"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C421A037-C6B4-4583-9BDA-775CC9AE950E}" type="slidenum">
              <a:rPr lang="it-IT" smtClean="0"/>
              <a:pPr>
                <a:defRPr/>
              </a:pPr>
              <a:t>21</a:t>
            </a:fld>
            <a:endParaRPr lang="it-IT"/>
          </a:p>
        </p:txBody>
      </p:sp>
    </p:spTree>
    <p:extLst>
      <p:ext uri="{BB962C8B-B14F-4D97-AF65-F5344CB8AC3E}">
        <p14:creationId xmlns:p14="http://schemas.microsoft.com/office/powerpoint/2010/main" val="1951649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8760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7651" name="Text Box 3"/>
          <p:cNvSpPr txBox="1">
            <a:spLocks noChangeArrowheads="1"/>
          </p:cNvSpPr>
          <p:nvPr/>
        </p:nvSpPr>
        <p:spPr bwMode="auto">
          <a:xfrm>
            <a:off x="323850" y="397049"/>
            <a:ext cx="84963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pc="-150" dirty="0">
                <a:solidFill>
                  <a:schemeClr val="bg1"/>
                </a:solidFill>
                <a:latin typeface="Verdana" pitchFamily="34" charset="0"/>
              </a:rPr>
              <a:t>Organizzazioni imprenditoriali:</a:t>
            </a:r>
            <a:br>
              <a:rPr lang="it-IT" spc="-150" dirty="0">
                <a:solidFill>
                  <a:schemeClr val="bg1"/>
                </a:solidFill>
                <a:latin typeface="Verdana" pitchFamily="34" charset="0"/>
              </a:rPr>
            </a:br>
            <a:r>
              <a:rPr lang="it-IT" spc="-150" dirty="0">
                <a:solidFill>
                  <a:schemeClr val="bg1"/>
                </a:solidFill>
                <a:latin typeface="Verdana" pitchFamily="34" charset="0"/>
              </a:rPr>
              <a:t>facilitazione p</a:t>
            </a:r>
            <a:r>
              <a:rPr lang="it-IT" dirty="0">
                <a:solidFill>
                  <a:schemeClr val="bg1"/>
                </a:solidFill>
                <a:latin typeface="Verdana" pitchFamily="34" charset="0"/>
              </a:rPr>
              <a:t>er la compilazione degli elenchi degli iscritti (Allegato B) 					2/2</a:t>
            </a:r>
          </a:p>
        </p:txBody>
      </p:sp>
      <p:sp>
        <p:nvSpPr>
          <p:cNvPr id="4100" name="Text Box 4"/>
          <p:cNvSpPr txBox="1">
            <a:spLocks noChangeArrowheads="1"/>
          </p:cNvSpPr>
          <p:nvPr/>
        </p:nvSpPr>
        <p:spPr bwMode="auto">
          <a:xfrm>
            <a:off x="505096" y="1988196"/>
            <a:ext cx="8315053"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fontAlgn="base">
              <a:spcBef>
                <a:spcPct val="0"/>
              </a:spcBef>
              <a:spcAft>
                <a:spcPct val="0"/>
              </a:spcAft>
              <a:defRPr/>
            </a:pPr>
            <a:r>
              <a:rPr lang="it-IT" sz="1200" dirty="0">
                <a:solidFill>
                  <a:prstClr val="black"/>
                </a:solidFill>
                <a:latin typeface="Verdana" pitchFamily="34" charset="0"/>
              </a:rPr>
              <a:t>In caso di irregolarità dei dati risultanti dal registro delle imprese è possibile, </a:t>
            </a:r>
            <a:r>
              <a:rPr lang="it-IT" sz="1200" b="1" dirty="0">
                <a:latin typeface="Verdana" pitchFamily="34" charset="0"/>
              </a:rPr>
              <a:t>entro il 20/04/2022</a:t>
            </a:r>
            <a:r>
              <a:rPr lang="it-IT" sz="1200" dirty="0">
                <a:latin typeface="Verdana" pitchFamily="34" charset="0"/>
              </a:rPr>
              <a:t>, </a:t>
            </a:r>
            <a:r>
              <a:rPr lang="it-IT" sz="1200" dirty="0">
                <a:solidFill>
                  <a:prstClr val="black"/>
                </a:solidFill>
                <a:latin typeface="Verdana" pitchFamily="34" charset="0"/>
              </a:rPr>
              <a:t>procedere come segue:</a:t>
            </a:r>
          </a:p>
          <a:p>
            <a:pPr marL="0" indent="0" fontAlgn="base">
              <a:spcBef>
                <a:spcPct val="0"/>
              </a:spcBef>
              <a:spcAft>
                <a:spcPct val="0"/>
              </a:spcAft>
              <a:defRPr/>
            </a:pPr>
            <a:endParaRPr lang="it-IT" sz="1200" dirty="0">
              <a:solidFill>
                <a:prstClr val="black"/>
              </a:solidFill>
              <a:latin typeface="Verdana" pitchFamily="34" charset="0"/>
            </a:endParaRPr>
          </a:p>
          <a:p>
            <a:pPr marL="0" indent="0" algn="just" fontAlgn="base">
              <a:spcBef>
                <a:spcPct val="0"/>
              </a:spcBef>
              <a:spcAft>
                <a:spcPct val="0"/>
              </a:spcAft>
              <a:defRPr/>
            </a:pPr>
            <a:r>
              <a:rPr lang="it-IT" sz="1200" dirty="0">
                <a:latin typeface="Verdana" pitchFamily="34" charset="0"/>
              </a:rPr>
              <a:t>A) In caso di denuncia già presentata è necessario richiederne la rettifica, accedendo al sito </a:t>
            </a:r>
            <a:r>
              <a:rPr lang="it-IT" sz="1200" dirty="0">
                <a:latin typeface="Verdana" pitchFamily="34" charset="0"/>
                <a:hlinkClick r:id="rId2"/>
              </a:rPr>
              <a:t>www.mi.camcom.it</a:t>
            </a:r>
            <a:r>
              <a:rPr lang="it-IT" sz="1200" dirty="0">
                <a:latin typeface="Verdana" pitchFamily="34" charset="0"/>
              </a:rPr>
              <a:t> e inviando una richiesta tramite </a:t>
            </a:r>
            <a:r>
              <a:rPr lang="it-IT" sz="1200" b="1" i="1" dirty="0">
                <a:latin typeface="Verdana" pitchFamily="34" charset="0"/>
              </a:rPr>
              <a:t>Servizi online rettifiche e solleciti </a:t>
            </a:r>
            <a:r>
              <a:rPr lang="it-IT" sz="1200" dirty="0">
                <a:latin typeface="Verdana" pitchFamily="34" charset="0"/>
              </a:rPr>
              <a:t>selezionando il servizio </a:t>
            </a:r>
            <a:r>
              <a:rPr lang="it-IT" sz="1200" b="1" i="1" dirty="0">
                <a:latin typeface="Verdana" pitchFamily="34" charset="0"/>
              </a:rPr>
              <a:t>Rettifiche dati su visure Registro Imprese.</a:t>
            </a:r>
          </a:p>
          <a:p>
            <a:pPr marL="0" indent="0" algn="just" fontAlgn="base">
              <a:spcBef>
                <a:spcPct val="0"/>
              </a:spcBef>
              <a:spcAft>
                <a:spcPct val="0"/>
              </a:spcAft>
              <a:defRPr/>
            </a:pPr>
            <a:endParaRPr lang="it-IT" sz="1200" dirty="0">
              <a:latin typeface="Verdana" pitchFamily="34" charset="0"/>
            </a:endParaRPr>
          </a:p>
          <a:p>
            <a:pPr marL="0" indent="0" algn="just" fontAlgn="base">
              <a:spcBef>
                <a:spcPct val="0"/>
              </a:spcBef>
              <a:spcAft>
                <a:spcPct val="0"/>
              </a:spcAft>
              <a:defRPr/>
            </a:pPr>
            <a:r>
              <a:rPr lang="it-IT" sz="1200" dirty="0">
                <a:latin typeface="Verdana" pitchFamily="34" charset="0"/>
              </a:rPr>
              <a:t>Per una veloce individuazione della richiesta si raccomanda di inserire nel campo «Nome impresa» la seguente dicitura «</a:t>
            </a:r>
            <a:r>
              <a:rPr lang="it-IT" sz="1200" b="1" dirty="0">
                <a:latin typeface="Verdana" pitchFamily="34" charset="0"/>
              </a:rPr>
              <a:t>rettifica urgente per Rinnovo Consiglio</a:t>
            </a:r>
            <a:r>
              <a:rPr lang="it-IT" sz="1200" dirty="0">
                <a:latin typeface="Verdana" pitchFamily="34" charset="0"/>
              </a:rPr>
              <a:t>» e di selezionare il flag </a:t>
            </a:r>
            <a:r>
              <a:rPr lang="it-IT" sz="1200" b="1" dirty="0">
                <a:latin typeface="Verdana" pitchFamily="34" charset="0"/>
              </a:rPr>
              <a:t>urgente</a:t>
            </a:r>
            <a:r>
              <a:rPr lang="it-IT" sz="1200" dirty="0">
                <a:latin typeface="Verdana" pitchFamily="34" charset="0"/>
              </a:rPr>
              <a:t> </a:t>
            </a:r>
          </a:p>
          <a:p>
            <a:pPr marL="0" indent="0" algn="just" fontAlgn="base">
              <a:spcBef>
                <a:spcPct val="0"/>
              </a:spcBef>
              <a:spcAft>
                <a:spcPct val="0"/>
              </a:spcAft>
              <a:defRPr/>
            </a:pPr>
            <a:endParaRPr lang="it-IT" sz="1200" dirty="0">
              <a:latin typeface="Verdana" pitchFamily="34" charset="0"/>
            </a:endParaRPr>
          </a:p>
          <a:p>
            <a:pPr marL="285750" indent="-285750" algn="just" fontAlgn="base">
              <a:spcBef>
                <a:spcPct val="0"/>
              </a:spcBef>
              <a:spcAft>
                <a:spcPct val="0"/>
              </a:spcAft>
              <a:buFont typeface="Arial" panose="020B0604020202020204" pitchFamily="34" charset="0"/>
              <a:buChar char="•"/>
              <a:defRPr/>
            </a:pPr>
            <a:r>
              <a:rPr lang="it-IT" sz="1200" i="1" dirty="0">
                <a:latin typeface="Verdana" pitchFamily="34" charset="0"/>
              </a:rPr>
              <a:t>Errore dovuto ad un non corretto inserimento da parte della Camera</a:t>
            </a:r>
            <a:r>
              <a:rPr lang="it-IT" sz="1200" dirty="0">
                <a:latin typeface="Verdana" pitchFamily="34" charset="0"/>
              </a:rPr>
              <a:t>: la correzione verrà effettuata d’ufficio</a:t>
            </a:r>
          </a:p>
          <a:p>
            <a:pPr marL="285750" indent="-285750" algn="just" fontAlgn="base">
              <a:spcBef>
                <a:spcPct val="0"/>
              </a:spcBef>
              <a:spcAft>
                <a:spcPct val="0"/>
              </a:spcAft>
              <a:buFont typeface="Arial" panose="020B0604020202020204" pitchFamily="34" charset="0"/>
              <a:buChar char="•"/>
              <a:defRPr/>
            </a:pPr>
            <a:r>
              <a:rPr lang="it-IT" sz="1200" i="1" dirty="0">
                <a:latin typeface="Verdana" pitchFamily="34" charset="0"/>
              </a:rPr>
              <a:t>Errore dovuto ad una non corretta o incompleta compilazione della pratica già presentata</a:t>
            </a:r>
            <a:r>
              <a:rPr lang="it-IT" sz="1200" dirty="0">
                <a:latin typeface="Verdana" pitchFamily="34" charset="0"/>
              </a:rPr>
              <a:t>: verrà fornita indicazione per trasmettere la pratica a rettifica, da effettuarsi tramite invio dell’apposita modulistica ministeriale, con i relativi costi.</a:t>
            </a:r>
          </a:p>
          <a:p>
            <a:pPr marL="285750" indent="-285750" algn="just" fontAlgn="base">
              <a:spcBef>
                <a:spcPct val="0"/>
              </a:spcBef>
              <a:spcAft>
                <a:spcPct val="0"/>
              </a:spcAft>
              <a:buFont typeface="Arial" panose="020B0604020202020204" pitchFamily="34" charset="0"/>
              <a:buChar char="•"/>
              <a:defRPr/>
            </a:pPr>
            <a:endParaRPr lang="it-IT" sz="1200" dirty="0">
              <a:latin typeface="Verdana" pitchFamily="34" charset="0"/>
            </a:endParaRPr>
          </a:p>
          <a:p>
            <a:pPr marL="0" indent="0" algn="just" fontAlgn="base">
              <a:spcBef>
                <a:spcPct val="0"/>
              </a:spcBef>
              <a:spcAft>
                <a:spcPct val="0"/>
              </a:spcAft>
              <a:defRPr/>
            </a:pPr>
            <a:r>
              <a:rPr lang="it-IT" sz="1200" dirty="0">
                <a:latin typeface="Verdana" pitchFamily="34" charset="0"/>
              </a:rPr>
              <a:t>B) In caso di irregolarità dovuta alla mancata presentazione di una denuncia obbligatoria è necessario presentare la denuncia omessa, tramite invio dell’apposita modulistica ministeriale, con i relativi costi ed eventuale sanzione per deposito tardivo.</a:t>
            </a:r>
          </a:p>
          <a:p>
            <a:pPr marL="0" indent="0" algn="just" fontAlgn="base">
              <a:spcBef>
                <a:spcPct val="0"/>
              </a:spcBef>
              <a:spcAft>
                <a:spcPct val="0"/>
              </a:spcAft>
              <a:defRPr/>
            </a:pPr>
            <a:endParaRPr lang="it-IT" sz="1200" dirty="0">
              <a:latin typeface="Verdana" pitchFamily="34" charset="0"/>
            </a:endParaRPr>
          </a:p>
          <a:p>
            <a:pPr marL="0" indent="0" algn="just" fontAlgn="base">
              <a:spcBef>
                <a:spcPct val="0"/>
              </a:spcBef>
              <a:spcAft>
                <a:spcPct val="0"/>
              </a:spcAft>
              <a:defRPr/>
            </a:pPr>
            <a:r>
              <a:rPr lang="it-IT" sz="1200" dirty="0">
                <a:latin typeface="Verdana" pitchFamily="34" charset="0"/>
              </a:rPr>
              <a:t>Per chiarimenti rivolgersi al </a:t>
            </a:r>
            <a:r>
              <a:rPr lang="it-IT" sz="1200" b="1" i="1" dirty="0">
                <a:latin typeface="Verdana" pitchFamily="34" charset="0"/>
              </a:rPr>
              <a:t>Contact Center</a:t>
            </a:r>
            <a:r>
              <a:rPr lang="it-IT" sz="1200" dirty="0">
                <a:latin typeface="Verdana" pitchFamily="34" charset="0"/>
              </a:rPr>
              <a:t> oppure presentare una richiesta tramite i</a:t>
            </a:r>
            <a:r>
              <a:rPr lang="it-IT" sz="1200" dirty="0"/>
              <a:t> </a:t>
            </a:r>
            <a:r>
              <a:rPr lang="it-IT" sz="1200" i="1" dirty="0">
                <a:latin typeface="Verdana" pitchFamily="34" charset="0"/>
              </a:rPr>
              <a:t>Servizi online </a:t>
            </a:r>
            <a:r>
              <a:rPr lang="it-IT" sz="1200" dirty="0">
                <a:latin typeface="Verdana" pitchFamily="34" charset="0"/>
              </a:rPr>
              <a:t>selezionando </a:t>
            </a:r>
            <a:r>
              <a:rPr lang="it-IT" sz="1200" b="1" i="1" dirty="0">
                <a:latin typeface="Verdana" pitchFamily="34" charset="0"/>
              </a:rPr>
              <a:t>URP: informazioni (L’URP RISPONDE)</a:t>
            </a:r>
          </a:p>
          <a:p>
            <a:pPr marL="0" indent="0" fontAlgn="base">
              <a:spcBef>
                <a:spcPct val="0"/>
              </a:spcBef>
              <a:spcAft>
                <a:spcPct val="0"/>
              </a:spcAft>
              <a:defRPr/>
            </a:pPr>
            <a:endParaRPr lang="it-IT" sz="1200" dirty="0">
              <a:highlight>
                <a:srgbClr val="FFFF00"/>
              </a:highlight>
              <a:latin typeface="Verdana" pitchFamily="34" charset="0"/>
            </a:endParaRPr>
          </a:p>
          <a:p>
            <a:pPr marL="0" indent="0" fontAlgn="base">
              <a:spcBef>
                <a:spcPct val="0"/>
              </a:spcBef>
              <a:spcAft>
                <a:spcPct val="0"/>
              </a:spcAft>
              <a:defRPr/>
            </a:pPr>
            <a:endParaRPr lang="it-IT" sz="1200" strike="sngStrike" dirty="0">
              <a:solidFill>
                <a:prstClr val="black"/>
              </a:solidFill>
              <a:latin typeface="Verdana" pitchFamily="34" charset="0"/>
            </a:endParaRPr>
          </a:p>
          <a:p>
            <a:pPr marL="0" indent="0">
              <a:defRPr/>
            </a:pPr>
            <a:endParaRPr lang="it-IT" sz="1200" dirty="0">
              <a:latin typeface="Verdana" pitchFamily="34" charset="0"/>
            </a:endParaRPr>
          </a:p>
          <a:p>
            <a:pPr marL="0" indent="0">
              <a:defRPr/>
            </a:pPr>
            <a:endParaRPr lang="it-IT" sz="1200" dirty="0">
              <a:latin typeface="Verdana" pitchFamily="34" charset="0"/>
            </a:endParaRPr>
          </a:p>
          <a:p>
            <a:pPr marL="0" indent="0">
              <a:defRPr/>
            </a:pPr>
            <a:endParaRPr lang="it-IT" sz="1200" dirty="0">
              <a:latin typeface="Verdana" pitchFamily="34" charset="0"/>
            </a:endParaRPr>
          </a:p>
          <a:p>
            <a:pPr marL="725488" indent="0">
              <a:defRPr/>
            </a:pPr>
            <a:endParaRPr lang="it-IT" sz="1600"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C421A037-C6B4-4583-9BDA-775CC9AE950E}" type="slidenum">
              <a:rPr lang="it-IT" smtClean="0"/>
              <a:pPr>
                <a:defRPr/>
              </a:pPr>
              <a:t>22</a:t>
            </a:fld>
            <a:endParaRPr lang="it-IT"/>
          </a:p>
        </p:txBody>
      </p:sp>
    </p:spTree>
    <p:extLst>
      <p:ext uri="{BB962C8B-B14F-4D97-AF65-F5344CB8AC3E}">
        <p14:creationId xmlns:p14="http://schemas.microsoft.com/office/powerpoint/2010/main" val="3517008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713" y="24544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0963" name="Text Box 3"/>
          <p:cNvSpPr txBox="1">
            <a:spLocks noChangeArrowheads="1"/>
          </p:cNvSpPr>
          <p:nvPr/>
        </p:nvSpPr>
        <p:spPr bwMode="auto">
          <a:xfrm>
            <a:off x="177861" y="955060"/>
            <a:ext cx="853024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defRPr/>
            </a:pPr>
            <a:r>
              <a:rPr lang="it-IT" altLang="it-IT" sz="2400" dirty="0">
                <a:solidFill>
                  <a:schemeClr val="bg1"/>
                </a:solidFill>
              </a:rPr>
              <a:t>Alcuni chiarimenti: partecipazione per un solo settore </a:t>
            </a:r>
            <a:endParaRPr lang="it-IT" altLang="it-IT" sz="2400" strike="sngStrike" dirty="0">
              <a:solidFill>
                <a:schemeClr val="bg1"/>
              </a:solidFill>
            </a:endParaRPr>
          </a:p>
        </p:txBody>
      </p:sp>
      <p:sp>
        <p:nvSpPr>
          <p:cNvPr id="4100" name="Text Box 4"/>
          <p:cNvSpPr txBox="1">
            <a:spLocks noChangeArrowheads="1"/>
          </p:cNvSpPr>
          <p:nvPr/>
        </p:nvSpPr>
        <p:spPr bwMode="auto">
          <a:xfrm>
            <a:off x="432469" y="1991132"/>
            <a:ext cx="8275637"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defRPr/>
            </a:pPr>
            <a:endParaRPr lang="it-IT" sz="1600" b="1" spc="-150" dirty="0">
              <a:latin typeface="Verdana" pitchFamily="34" charset="0"/>
            </a:endParaRPr>
          </a:p>
          <a:p>
            <a:pPr>
              <a:defRPr/>
            </a:pPr>
            <a:endParaRPr lang="it-IT" sz="1600" b="1" spc="-150" dirty="0">
              <a:latin typeface="Verdana" pitchFamily="34" charset="0"/>
            </a:endParaRPr>
          </a:p>
          <a:p>
            <a:pPr>
              <a:defRPr/>
            </a:pPr>
            <a:endParaRPr lang="it-IT" sz="1600" b="1" spc="-150" dirty="0">
              <a:latin typeface="Verdana" pitchFamily="34" charset="0"/>
            </a:endParaRPr>
          </a:p>
          <a:p>
            <a:pPr>
              <a:defRPr/>
            </a:pPr>
            <a:r>
              <a:rPr lang="it-IT" sz="1600" b="1" spc="-150" dirty="0">
                <a:latin typeface="Verdana" pitchFamily="34" charset="0"/>
              </a:rPr>
              <a:t>Organizzazione imprenditoriale che </a:t>
            </a:r>
            <a:r>
              <a:rPr lang="it-IT" sz="1600" b="1" dirty="0">
                <a:latin typeface="Verdana" pitchFamily="34" charset="0"/>
              </a:rPr>
              <a:t>partecipa all'assegnazione del seggio</a:t>
            </a:r>
            <a:br>
              <a:rPr lang="it-IT" sz="1600" b="1" dirty="0">
                <a:latin typeface="Verdana" pitchFamily="34" charset="0"/>
              </a:rPr>
            </a:br>
            <a:r>
              <a:rPr lang="it-IT" sz="1600" b="1" dirty="0">
                <a:latin typeface="Verdana" pitchFamily="34" charset="0"/>
              </a:rPr>
              <a:t>(o dei seggi) in un </a:t>
            </a:r>
            <a:r>
              <a:rPr lang="it-IT" sz="1600" b="1" u="sng" dirty="0">
                <a:latin typeface="Verdana" pitchFamily="34" charset="0"/>
              </a:rPr>
              <a:t>solo settore</a:t>
            </a:r>
            <a:r>
              <a:rPr lang="it-IT" sz="1600" b="1" dirty="0">
                <a:latin typeface="Verdana" pitchFamily="34" charset="0"/>
              </a:rPr>
              <a:t>. </a:t>
            </a:r>
          </a:p>
          <a:p>
            <a:pPr>
              <a:defRPr/>
            </a:pPr>
            <a:endParaRPr lang="it-IT" sz="1600" dirty="0">
              <a:latin typeface="Verdana" pitchFamily="34" charset="0"/>
            </a:endParaRPr>
          </a:p>
          <a:p>
            <a:pPr>
              <a:defRPr/>
            </a:pPr>
            <a:r>
              <a:rPr lang="it-IT" sz="1600" dirty="0">
                <a:latin typeface="Verdana" pitchFamily="34" charset="0"/>
              </a:rPr>
              <a:t>Un’Organizzazione che concorre all’assegnazione di uno o più seggi in un determinato settore, deve segnalare </a:t>
            </a:r>
            <a:r>
              <a:rPr lang="it-IT" sz="1600" u="sng" dirty="0">
                <a:latin typeface="Verdana" pitchFamily="34" charset="0"/>
              </a:rPr>
              <a:t>esclusivamente</a:t>
            </a:r>
            <a:r>
              <a:rPr lang="it-IT" sz="1600" dirty="0">
                <a:latin typeface="Verdana" pitchFamily="34" charset="0"/>
              </a:rPr>
              <a:t> le imprese che operano in quel determinato settore, </a:t>
            </a:r>
            <a:r>
              <a:rPr lang="it-IT" sz="1600" b="1" dirty="0">
                <a:latin typeface="Verdana" pitchFamily="34" charset="0"/>
              </a:rPr>
              <a:t>identificate sulla base del Codice ATECO 2007.</a:t>
            </a:r>
          </a:p>
          <a:p>
            <a:pPr>
              <a:defRPr/>
            </a:pPr>
            <a:endParaRPr lang="it-IT" sz="1600" b="1" dirty="0">
              <a:latin typeface="Verdana" pitchFamily="34" charset="0"/>
            </a:endParaRPr>
          </a:p>
          <a:p>
            <a:pPr>
              <a:defRPr/>
            </a:pPr>
            <a:r>
              <a:rPr lang="it-IT" sz="1600" dirty="0">
                <a:latin typeface="Verdana" pitchFamily="34" charset="0"/>
              </a:rPr>
              <a:t>Non si possono segnalare le imprese operanti in altri settori.</a:t>
            </a:r>
          </a:p>
        </p:txBody>
      </p:sp>
      <p:sp>
        <p:nvSpPr>
          <p:cNvPr id="2" name="Segnaposto numero diapositiva 1"/>
          <p:cNvSpPr>
            <a:spLocks noGrp="1"/>
          </p:cNvSpPr>
          <p:nvPr>
            <p:ph type="sldNum" sz="quarter" idx="12"/>
          </p:nvPr>
        </p:nvSpPr>
        <p:spPr/>
        <p:txBody>
          <a:bodyPr/>
          <a:lstStyle/>
          <a:p>
            <a:pPr>
              <a:defRPr/>
            </a:pPr>
            <a:fld id="{0CED7F0F-D6D3-491F-B622-BA19F627D92A}" type="slidenum">
              <a:rPr lang="it-IT" smtClean="0"/>
              <a:pPr>
                <a:defRPr/>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8167" y="33018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1987" name="Text Box 3"/>
          <p:cNvSpPr txBox="1">
            <a:spLocks noChangeArrowheads="1"/>
          </p:cNvSpPr>
          <p:nvPr/>
        </p:nvSpPr>
        <p:spPr bwMode="auto">
          <a:xfrm>
            <a:off x="323529" y="1076792"/>
            <a:ext cx="848060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defRPr/>
            </a:pPr>
            <a:r>
              <a:rPr lang="it-IT" altLang="it-IT" sz="2200" dirty="0">
                <a:solidFill>
                  <a:schemeClr val="bg1"/>
                </a:solidFill>
              </a:rPr>
              <a:t>Alcuni chiarimenti: partecipazione per più settori</a:t>
            </a:r>
            <a:endParaRPr lang="it-IT" altLang="it-IT" sz="2200" strike="sngStrike" dirty="0">
              <a:solidFill>
                <a:schemeClr val="bg1"/>
              </a:solidFill>
            </a:endParaRPr>
          </a:p>
        </p:txBody>
      </p:sp>
      <p:sp>
        <p:nvSpPr>
          <p:cNvPr id="4100" name="Text Box 4"/>
          <p:cNvSpPr txBox="1">
            <a:spLocks noChangeArrowheads="1"/>
          </p:cNvSpPr>
          <p:nvPr/>
        </p:nvSpPr>
        <p:spPr bwMode="auto">
          <a:xfrm>
            <a:off x="471349" y="1991132"/>
            <a:ext cx="820510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tabLst>
                <a:tab pos="173038" algn="l"/>
              </a:tabLst>
              <a:defRPr/>
            </a:pPr>
            <a:r>
              <a:rPr lang="it-IT" sz="1600" b="1" spc="-150" dirty="0">
                <a:latin typeface="Verdana" pitchFamily="34" charset="0"/>
              </a:rPr>
              <a:t>Organizzazione imprenditoriale che </a:t>
            </a:r>
            <a:r>
              <a:rPr lang="it-IT" sz="1600" b="1" dirty="0">
                <a:latin typeface="Verdana" pitchFamily="34" charset="0"/>
              </a:rPr>
              <a:t>partecipa all'assegnazione del seggio (o dei seggi) </a:t>
            </a:r>
            <a:r>
              <a:rPr lang="it-IT" sz="1600" b="1" u="sng" dirty="0">
                <a:latin typeface="Verdana" pitchFamily="34" charset="0"/>
              </a:rPr>
              <a:t>in più settori economici. </a:t>
            </a:r>
          </a:p>
          <a:p>
            <a:pPr>
              <a:defRPr/>
            </a:pPr>
            <a:endParaRPr lang="it-IT" sz="1600" dirty="0">
              <a:latin typeface="Verdana" pitchFamily="34" charset="0"/>
            </a:endParaRPr>
          </a:p>
          <a:p>
            <a:pPr>
              <a:defRPr/>
            </a:pPr>
            <a:r>
              <a:rPr lang="it-IT" sz="1600" dirty="0">
                <a:latin typeface="Verdana" pitchFamily="34" charset="0"/>
              </a:rPr>
              <a:t>In tali casi, l’Organizzazione deve fornire notizie e dati relativi al numero di imprese e al numero degli occupati </a:t>
            </a:r>
            <a:r>
              <a:rPr lang="it-IT" sz="1600" b="1" dirty="0">
                <a:latin typeface="Verdana" pitchFamily="34" charset="0"/>
              </a:rPr>
              <a:t>in modo distinto </a:t>
            </a:r>
            <a:r>
              <a:rPr lang="it-IT" sz="1600" dirty="0">
                <a:latin typeface="Verdana" pitchFamily="34" charset="0"/>
              </a:rPr>
              <a:t>per ciascun settore di proprio interesse (</a:t>
            </a:r>
            <a:r>
              <a:rPr lang="it-IT" sz="1600" u="sng" dirty="0">
                <a:latin typeface="Verdana" pitchFamily="34" charset="0"/>
              </a:rPr>
              <a:t>plichi separati</a:t>
            </a:r>
            <a:r>
              <a:rPr lang="it-IT" sz="1600" dirty="0">
                <a:latin typeface="Verdana" pitchFamily="34" charset="0"/>
              </a:rPr>
              <a:t>).</a:t>
            </a:r>
          </a:p>
          <a:p>
            <a:pPr>
              <a:defRPr/>
            </a:pPr>
            <a:r>
              <a:rPr lang="it-IT" sz="1600" dirty="0">
                <a:latin typeface="Verdana" pitchFamily="34" charset="0"/>
              </a:rPr>
              <a:t>(DM 156/2011 art. 2 c.5).</a:t>
            </a:r>
            <a:endParaRPr lang="it-IT" sz="1600" dirty="0">
              <a:solidFill>
                <a:srgbClr val="00B050"/>
              </a:solidFill>
              <a:latin typeface="Verdana" pitchFamily="34" charset="0"/>
            </a:endParaRPr>
          </a:p>
          <a:p>
            <a:pPr>
              <a:defRPr/>
            </a:pPr>
            <a:endParaRPr lang="it-IT" sz="1600" dirty="0">
              <a:latin typeface="Verdana" pitchFamily="34" charset="0"/>
            </a:endParaRPr>
          </a:p>
          <a:p>
            <a:pPr>
              <a:defRPr/>
            </a:pPr>
            <a:r>
              <a:rPr lang="it-IT" sz="1600" dirty="0">
                <a:latin typeface="Verdana" pitchFamily="34" charset="0"/>
              </a:rPr>
              <a:t>In ogni caso, </a:t>
            </a:r>
            <a:r>
              <a:rPr lang="it-IT" sz="1600" u="sng" dirty="0">
                <a:latin typeface="Verdana" pitchFamily="34" charset="0"/>
              </a:rPr>
              <a:t>l’impresa associata che svolge attività </a:t>
            </a:r>
            <a:r>
              <a:rPr lang="it-IT" sz="1600" b="1" u="sng" dirty="0">
                <a:latin typeface="Verdana" pitchFamily="34" charset="0"/>
              </a:rPr>
              <a:t>promiscua</a:t>
            </a:r>
            <a:r>
              <a:rPr lang="it-IT" sz="1600" u="sng" dirty="0">
                <a:latin typeface="Verdana" pitchFamily="34" charset="0"/>
              </a:rPr>
              <a:t> va conteggiata in un unico settore</a:t>
            </a:r>
            <a:r>
              <a:rPr lang="it-IT" sz="1600" dirty="0">
                <a:latin typeface="Verdana" pitchFamily="34" charset="0"/>
              </a:rPr>
              <a:t>: non è possibile utilizzare la stessa impresa in due settori diversi al fine di </a:t>
            </a:r>
            <a:r>
              <a:rPr lang="it-IT" sz="1600" b="1" dirty="0">
                <a:latin typeface="Verdana" pitchFamily="34" charset="0"/>
              </a:rPr>
              <a:t>evitare duplicazioni</a:t>
            </a:r>
            <a:r>
              <a:rPr lang="it-IT" sz="1600" dirty="0">
                <a:latin typeface="Verdana" pitchFamily="34" charset="0"/>
              </a:rPr>
              <a:t>. E’ possibile tuttavia scegliere in quale settore di attività conteggiarla. </a:t>
            </a:r>
          </a:p>
          <a:p>
            <a:pPr>
              <a:defRPr/>
            </a:pPr>
            <a:endParaRPr lang="it-IT" sz="1600" dirty="0">
              <a:latin typeface="Verdana" pitchFamily="34" charset="0"/>
            </a:endParaRPr>
          </a:p>
          <a:p>
            <a:pPr>
              <a:defRPr/>
            </a:pPr>
            <a:r>
              <a:rPr lang="it-IT" sz="1600" dirty="0">
                <a:latin typeface="Verdana" pitchFamily="34" charset="0"/>
              </a:rPr>
              <a:t>(DM 156/2011 art. 2 c.5 - circolare MISE 67049 del 16/3/2012).	</a:t>
            </a:r>
            <a:endParaRPr lang="it-IT" sz="1600" dirty="0">
              <a:solidFill>
                <a:srgbClr val="FF0000"/>
              </a:solidFill>
              <a:latin typeface="Verdana" pitchFamily="34" charset="0"/>
            </a:endParaRPr>
          </a:p>
        </p:txBody>
      </p:sp>
      <p:sp>
        <p:nvSpPr>
          <p:cNvPr id="2" name="Segnaposto numero diapositiva 1"/>
          <p:cNvSpPr>
            <a:spLocks noGrp="1"/>
          </p:cNvSpPr>
          <p:nvPr>
            <p:ph type="sldNum" sz="quarter" idx="12"/>
          </p:nvPr>
        </p:nvSpPr>
        <p:spPr/>
        <p:txBody>
          <a:bodyPr/>
          <a:lstStyle/>
          <a:p>
            <a:pPr>
              <a:defRPr/>
            </a:pPr>
            <a:fld id="{4E14CCFE-A5C1-4E19-9EDF-087C02A32905}" type="slidenum">
              <a:rPr lang="it-IT" smtClean="0"/>
              <a:pPr>
                <a:defRPr/>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9686" y="349151"/>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34819" name="Text Box 3"/>
          <p:cNvSpPr txBox="1">
            <a:spLocks noChangeArrowheads="1"/>
          </p:cNvSpPr>
          <p:nvPr/>
        </p:nvSpPr>
        <p:spPr bwMode="auto">
          <a:xfrm>
            <a:off x="342900" y="1086892"/>
            <a:ext cx="84775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Alcuni chiarimenti: l</a:t>
            </a:r>
            <a:r>
              <a:rPr lang="it-IT" altLang="it-IT" sz="2400" dirty="0">
                <a:solidFill>
                  <a:srgbClr val="FFFFFF"/>
                </a:solidFill>
              </a:rPr>
              <a:t>e duplicazioni </a:t>
            </a:r>
            <a:r>
              <a:rPr lang="it-IT" altLang="it-IT" sz="2400" dirty="0">
                <a:solidFill>
                  <a:schemeClr val="bg1"/>
                </a:solidFill>
              </a:rPr>
              <a:t>di imprese        1/2</a:t>
            </a:r>
          </a:p>
        </p:txBody>
      </p:sp>
      <p:sp>
        <p:nvSpPr>
          <p:cNvPr id="4100" name="Text Box 4"/>
          <p:cNvSpPr txBox="1">
            <a:spLocks noChangeArrowheads="1"/>
          </p:cNvSpPr>
          <p:nvPr/>
        </p:nvSpPr>
        <p:spPr bwMode="auto">
          <a:xfrm>
            <a:off x="500542" y="1988196"/>
            <a:ext cx="813593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spcBef>
                <a:spcPct val="0"/>
              </a:spcBef>
              <a:buClrTx/>
              <a:buSzTx/>
              <a:buFontTx/>
              <a:buNone/>
            </a:pPr>
            <a:r>
              <a:rPr lang="it-IT" altLang="it-IT" sz="1600" b="1" u="sng" dirty="0">
                <a:solidFill>
                  <a:srgbClr val="000000"/>
                </a:solidFill>
              </a:rPr>
              <a:t>Imprese iscritte a più associazioni </a:t>
            </a:r>
          </a:p>
          <a:p>
            <a:pPr>
              <a:spcBef>
                <a:spcPct val="0"/>
              </a:spcBef>
              <a:buClrTx/>
              <a:buSzTx/>
              <a:buFontTx/>
              <a:buNone/>
            </a:pPr>
            <a:endParaRPr lang="it-IT" altLang="it-IT" sz="1600" b="1" dirty="0">
              <a:solidFill>
                <a:srgbClr val="000000"/>
              </a:solidFill>
            </a:endParaRPr>
          </a:p>
          <a:p>
            <a:pPr>
              <a:spcBef>
                <a:spcPct val="0"/>
              </a:spcBef>
              <a:buClrTx/>
              <a:buSzTx/>
              <a:buFontTx/>
              <a:buNone/>
            </a:pPr>
            <a:r>
              <a:rPr lang="it-IT" altLang="it-IT" sz="1600" i="1" u="sng" dirty="0"/>
              <a:t>Duplicazione ammessa.</a:t>
            </a:r>
          </a:p>
          <a:p>
            <a:pPr>
              <a:spcBef>
                <a:spcPct val="0"/>
              </a:spcBef>
              <a:buClrTx/>
              <a:buSzTx/>
              <a:buFontTx/>
              <a:buNone/>
            </a:pPr>
            <a:endParaRPr lang="it-IT" altLang="it-IT" sz="1600" dirty="0">
              <a:solidFill>
                <a:srgbClr val="000000"/>
              </a:solidFill>
            </a:endParaRPr>
          </a:p>
          <a:p>
            <a:pPr>
              <a:spcBef>
                <a:spcPct val="0"/>
              </a:spcBef>
              <a:buClrTx/>
              <a:buSzTx/>
              <a:buFontTx/>
              <a:buNone/>
            </a:pPr>
            <a:r>
              <a:rPr lang="it-IT" altLang="it-IT" sz="1600" i="1" dirty="0">
                <a:solidFill>
                  <a:srgbClr val="000000"/>
                </a:solidFill>
              </a:rPr>
              <a:t>Non è vietato che due diverse Organizzazioni</a:t>
            </a:r>
            <a:r>
              <a:rPr lang="it-IT" altLang="it-IT" sz="1600" dirty="0">
                <a:solidFill>
                  <a:srgbClr val="000000"/>
                </a:solidFill>
              </a:rPr>
              <a:t>, cui la stessa impresa con attività promiscua aderisce, </a:t>
            </a:r>
            <a:r>
              <a:rPr lang="it-IT" altLang="it-IT" sz="1600" i="1" dirty="0">
                <a:solidFill>
                  <a:srgbClr val="000000"/>
                </a:solidFill>
              </a:rPr>
              <a:t>la includano ciascuna in un elenco diverso di un settore in cui comunque l’impresa operi.</a:t>
            </a:r>
          </a:p>
          <a:p>
            <a:pPr>
              <a:spcBef>
                <a:spcPct val="0"/>
              </a:spcBef>
              <a:buClrTx/>
              <a:buSzTx/>
              <a:buFontTx/>
              <a:buNone/>
            </a:pPr>
            <a:endParaRPr lang="it-IT" altLang="it-IT" sz="1600" dirty="0">
              <a:solidFill>
                <a:srgbClr val="000000"/>
              </a:solidFill>
            </a:endParaRPr>
          </a:p>
          <a:p>
            <a:pPr>
              <a:spcBef>
                <a:spcPct val="0"/>
              </a:spcBef>
              <a:buClrTx/>
              <a:buSzTx/>
              <a:buFontTx/>
              <a:buNone/>
            </a:pPr>
            <a:r>
              <a:rPr lang="it-IT" altLang="it-IT" sz="1600" dirty="0"/>
              <a:t>Vengono considerate tutte le imprese validamente dichiarate dalle singole Organizzazioni, anche se questo comporta conteggiare più volte l’impresa regolarmente iscritta a più di una organizzazione (pluralismo associativo - circolare MISE 217427 del 16/11/2011).</a:t>
            </a:r>
          </a:p>
        </p:txBody>
      </p:sp>
      <p:sp>
        <p:nvSpPr>
          <p:cNvPr id="34821" name="Segnaposto numero diapositiva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fld id="{BE9271CC-8CCE-4AAD-9162-F2C5D4D25EDE}" type="slidenum">
              <a:rPr lang="it-IT" altLang="it-IT" sz="1000" smtClean="0">
                <a:solidFill>
                  <a:srgbClr val="A7A399"/>
                </a:solidFill>
                <a:latin typeface="Times New Roman" pitchFamily="18" charset="0"/>
              </a:rPr>
              <a:pPr eaLnBrk="1" hangingPunct="1">
                <a:spcBef>
                  <a:spcPct val="0"/>
                </a:spcBef>
                <a:buClrTx/>
                <a:buSzTx/>
                <a:buFontTx/>
                <a:buNone/>
              </a:pPr>
              <a:t>25</a:t>
            </a:fld>
            <a:endParaRPr lang="it-IT" altLang="it-IT" sz="1000">
              <a:solidFill>
                <a:srgbClr val="A7A399"/>
              </a:solidFill>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346269"/>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35843" name="Text Box 3"/>
          <p:cNvSpPr txBox="1">
            <a:spLocks noChangeArrowheads="1"/>
          </p:cNvSpPr>
          <p:nvPr/>
        </p:nvSpPr>
        <p:spPr bwMode="auto">
          <a:xfrm>
            <a:off x="323529" y="1077367"/>
            <a:ext cx="84775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Alcuni chiarimenti: l</a:t>
            </a:r>
            <a:r>
              <a:rPr lang="it-IT" altLang="it-IT" sz="2400" dirty="0">
                <a:solidFill>
                  <a:srgbClr val="FFFFFF"/>
                </a:solidFill>
              </a:rPr>
              <a:t>e duplicazioni </a:t>
            </a:r>
            <a:r>
              <a:rPr lang="it-IT" altLang="it-IT" sz="2400" dirty="0">
                <a:solidFill>
                  <a:schemeClr val="bg1"/>
                </a:solidFill>
              </a:rPr>
              <a:t>di imprese        2/2</a:t>
            </a:r>
          </a:p>
        </p:txBody>
      </p:sp>
      <p:sp>
        <p:nvSpPr>
          <p:cNvPr id="4100" name="Text Box 4"/>
          <p:cNvSpPr txBox="1">
            <a:spLocks noChangeArrowheads="1"/>
          </p:cNvSpPr>
          <p:nvPr/>
        </p:nvSpPr>
        <p:spPr bwMode="auto">
          <a:xfrm>
            <a:off x="504031" y="1991956"/>
            <a:ext cx="813593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spcBef>
                <a:spcPct val="0"/>
              </a:spcBef>
              <a:buClrTx/>
              <a:buSzTx/>
              <a:buFontTx/>
              <a:buNone/>
            </a:pPr>
            <a:r>
              <a:rPr lang="it-IT" altLang="it-IT" sz="1600" b="1" u="sng" dirty="0">
                <a:solidFill>
                  <a:srgbClr val="000000"/>
                </a:solidFill>
              </a:rPr>
              <a:t>Imprese iscritte a più associazioni apparentate</a:t>
            </a:r>
          </a:p>
          <a:p>
            <a:pPr>
              <a:spcBef>
                <a:spcPct val="0"/>
              </a:spcBef>
              <a:buClrTx/>
              <a:buSzTx/>
              <a:buFontTx/>
              <a:buNone/>
            </a:pPr>
            <a:endParaRPr lang="it-IT" altLang="it-IT" sz="1600" b="1" dirty="0">
              <a:solidFill>
                <a:srgbClr val="000000"/>
              </a:solidFill>
            </a:endParaRPr>
          </a:p>
          <a:p>
            <a:pPr>
              <a:spcBef>
                <a:spcPct val="0"/>
              </a:spcBef>
              <a:buClrTx/>
              <a:buSzTx/>
              <a:buFontTx/>
              <a:buNone/>
            </a:pPr>
            <a:r>
              <a:rPr lang="it-IT" altLang="it-IT" sz="1600" i="1" dirty="0"/>
              <a:t>Duplicazione ammessa come nel caso precedente.</a:t>
            </a:r>
          </a:p>
          <a:p>
            <a:pPr>
              <a:spcBef>
                <a:spcPct val="0"/>
              </a:spcBef>
              <a:buClrTx/>
              <a:buSzTx/>
              <a:buFontTx/>
              <a:buNone/>
            </a:pPr>
            <a:endParaRPr lang="it-IT" altLang="it-IT" sz="1600" i="1" dirty="0"/>
          </a:p>
          <a:p>
            <a:pPr algn="ctr">
              <a:spcBef>
                <a:spcPct val="0"/>
              </a:spcBef>
              <a:buClrTx/>
              <a:buSzTx/>
              <a:buFontTx/>
              <a:buNone/>
            </a:pPr>
            <a:r>
              <a:rPr lang="it-IT" altLang="it-IT" sz="1600" i="1" dirty="0"/>
              <a:t>---</a:t>
            </a:r>
          </a:p>
          <a:p>
            <a:pPr>
              <a:spcBef>
                <a:spcPct val="0"/>
              </a:spcBef>
              <a:buClrTx/>
              <a:buSzTx/>
              <a:buFontTx/>
              <a:buNone/>
            </a:pPr>
            <a:endParaRPr lang="it-IT" altLang="it-IT" sz="1600" b="1" dirty="0">
              <a:solidFill>
                <a:srgbClr val="000000"/>
              </a:solidFill>
            </a:endParaRPr>
          </a:p>
          <a:p>
            <a:pPr>
              <a:spcBef>
                <a:spcPct val="0"/>
              </a:spcBef>
              <a:buClrTx/>
              <a:buSzTx/>
              <a:buFontTx/>
              <a:buNone/>
            </a:pPr>
            <a:r>
              <a:rPr lang="it-IT" altLang="it-IT" sz="1600" u="sng" dirty="0">
                <a:solidFill>
                  <a:srgbClr val="000000"/>
                </a:solidFill>
              </a:rPr>
              <a:t>Non possono essere considerati apparentamenti validi quelli riconducibili a diversi livelli organizzativi della medesima struttura</a:t>
            </a:r>
            <a:r>
              <a:rPr lang="it-IT" altLang="it-IT" sz="1600" dirty="0">
                <a:solidFill>
                  <a:srgbClr val="000000"/>
                </a:solidFill>
              </a:rPr>
              <a:t>: n</a:t>
            </a:r>
            <a:r>
              <a:rPr lang="it-IT" altLang="it-IT" sz="1600" dirty="0"/>
              <a:t>el caso in cui una stessa impresa risulti iscritta sia all’Organizzazione imprenditoriale che ad una Associazione appartenente, in quanto tale, alla stessa Organizzazione (quando cioè le due Organizzazioni siano l’una la ripartizione territoriale o settoriale dell’altra) dovrà essere conteggiata </a:t>
            </a:r>
            <a:r>
              <a:rPr lang="it-IT" altLang="it-IT" sz="1600" b="1" dirty="0"/>
              <a:t>una sola volta</a:t>
            </a:r>
            <a:r>
              <a:rPr lang="it-IT" altLang="it-IT" sz="1600" dirty="0"/>
              <a:t>.</a:t>
            </a:r>
          </a:p>
        </p:txBody>
      </p:sp>
      <p:sp>
        <p:nvSpPr>
          <p:cNvPr id="35845" name="Segnaposto numero diapositiva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fld id="{2EC2AA40-0A95-4A3B-884F-B143700BEE7A}" type="slidenum">
              <a:rPr lang="it-IT" altLang="it-IT" sz="1000" smtClean="0">
                <a:solidFill>
                  <a:srgbClr val="A7A399"/>
                </a:solidFill>
                <a:latin typeface="Times New Roman" pitchFamily="18" charset="0"/>
              </a:rPr>
              <a:pPr eaLnBrk="1" hangingPunct="1">
                <a:spcBef>
                  <a:spcPct val="0"/>
                </a:spcBef>
                <a:buClrTx/>
                <a:buSzTx/>
                <a:buFontTx/>
                <a:buNone/>
              </a:pPr>
              <a:t>26</a:t>
            </a:fld>
            <a:endParaRPr lang="it-IT" altLang="it-IT" sz="1000">
              <a:solidFill>
                <a:srgbClr val="A7A399"/>
              </a:solidFill>
              <a:latin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9685" y="293181"/>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36867" name="Text Box 3"/>
          <p:cNvSpPr txBox="1">
            <a:spLocks noChangeArrowheads="1"/>
          </p:cNvSpPr>
          <p:nvPr/>
        </p:nvSpPr>
        <p:spPr bwMode="auto">
          <a:xfrm>
            <a:off x="323529" y="1085305"/>
            <a:ext cx="84775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Le piccole imprese</a:t>
            </a:r>
          </a:p>
        </p:txBody>
      </p:sp>
      <p:sp>
        <p:nvSpPr>
          <p:cNvPr id="4100" name="Text Box 4"/>
          <p:cNvSpPr txBox="1">
            <a:spLocks noChangeArrowheads="1"/>
          </p:cNvSpPr>
          <p:nvPr/>
        </p:nvSpPr>
        <p:spPr bwMode="auto">
          <a:xfrm>
            <a:off x="468313" y="1992931"/>
            <a:ext cx="8208143"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spcAft>
                <a:spcPts val="1200"/>
              </a:spcAft>
              <a:defRPr/>
            </a:pPr>
            <a:r>
              <a:rPr lang="it-IT" sz="1600" dirty="0">
                <a:latin typeface="Verdana" pitchFamily="34" charset="0"/>
              </a:rPr>
              <a:t>Qualora un’Organizzazione imprenditoriale, </a:t>
            </a:r>
            <a:r>
              <a:rPr lang="it-IT" sz="1600" b="1" dirty="0">
                <a:latin typeface="Verdana" pitchFamily="34" charset="0"/>
              </a:rPr>
              <a:t>per i settori industria, commercio e agricoltura,</a:t>
            </a:r>
            <a:r>
              <a:rPr lang="it-IT" sz="1600" dirty="0">
                <a:latin typeface="Verdana" pitchFamily="34" charset="0"/>
              </a:rPr>
              <a:t> intenda partecipare all’interno del proprio settore anche all’assegnazione della rappresentanza delle </a:t>
            </a:r>
            <a:r>
              <a:rPr lang="it-IT" sz="1600" b="1" dirty="0">
                <a:latin typeface="Verdana" pitchFamily="34" charset="0"/>
              </a:rPr>
              <a:t>piccole imprese </a:t>
            </a:r>
            <a:r>
              <a:rPr lang="it-IT" sz="1600" dirty="0">
                <a:latin typeface="Verdana" pitchFamily="34" charset="0"/>
              </a:rPr>
              <a:t>(art. 6 DM 155/2011) deve:</a:t>
            </a:r>
          </a:p>
          <a:p>
            <a:pPr>
              <a:buFont typeface="Wingdings" pitchFamily="2" charset="2"/>
              <a:buChar char="Ø"/>
              <a:defRPr/>
            </a:pPr>
            <a:r>
              <a:rPr lang="it-IT" sz="1600" dirty="0">
                <a:latin typeface="Verdana" pitchFamily="34" charset="0"/>
              </a:rPr>
              <a:t>utilizzare </a:t>
            </a:r>
            <a:r>
              <a:rPr lang="it-IT" sz="1600" b="1" dirty="0">
                <a:latin typeface="Verdana" pitchFamily="34" charset="0"/>
                <a:hlinkClick r:id="rId2"/>
              </a:rPr>
              <a:t>l’Allegato A piccole imprese </a:t>
            </a:r>
            <a:r>
              <a:rPr lang="it-IT" sz="1600" dirty="0">
                <a:latin typeface="Verdana" pitchFamily="34" charset="0"/>
              </a:rPr>
              <a:t>per partecipare anche all’assegnazione della rappresentanza delle piccole imprese;</a:t>
            </a:r>
          </a:p>
          <a:p>
            <a:pPr>
              <a:buFont typeface="Wingdings" pitchFamily="2" charset="2"/>
              <a:buChar char="Ø"/>
              <a:defRPr/>
            </a:pPr>
            <a:endParaRPr lang="it-IT" sz="1600" dirty="0">
              <a:latin typeface="Verdana" pitchFamily="34" charset="0"/>
            </a:endParaRPr>
          </a:p>
          <a:p>
            <a:pPr>
              <a:buFont typeface="Wingdings" pitchFamily="2" charset="2"/>
              <a:buChar char="Ø"/>
              <a:defRPr/>
            </a:pPr>
            <a:r>
              <a:rPr lang="it-IT" sz="1600" dirty="0">
                <a:latin typeface="Verdana" pitchFamily="34" charset="0"/>
              </a:rPr>
              <a:t>indicare </a:t>
            </a:r>
            <a:r>
              <a:rPr lang="it-IT" sz="1600" b="1" dirty="0">
                <a:latin typeface="Verdana" pitchFamily="34" charset="0"/>
              </a:rPr>
              <a:t>nell’Allegato A piccole imprese al punto 4) </a:t>
            </a:r>
            <a:r>
              <a:rPr lang="it-IT" sz="1600" dirty="0">
                <a:latin typeface="Verdana" pitchFamily="34" charset="0"/>
              </a:rPr>
              <a:t>il totale delle imprese associate specificando quante di esse sono piccole imprese;</a:t>
            </a:r>
          </a:p>
          <a:p>
            <a:pPr>
              <a:buFont typeface="Wingdings" pitchFamily="2" charset="2"/>
              <a:buChar char="Ø"/>
              <a:defRPr/>
            </a:pPr>
            <a:endParaRPr lang="it-IT" sz="1600" dirty="0">
              <a:latin typeface="Verdana" pitchFamily="34" charset="0"/>
            </a:endParaRPr>
          </a:p>
          <a:p>
            <a:pPr>
              <a:buFont typeface="Wingdings" pitchFamily="2" charset="2"/>
              <a:buChar char="Ø"/>
              <a:defRPr/>
            </a:pPr>
            <a:r>
              <a:rPr lang="it-IT" sz="1600" dirty="0">
                <a:latin typeface="Verdana" pitchFamily="34" charset="0"/>
              </a:rPr>
              <a:t>indicare </a:t>
            </a:r>
            <a:r>
              <a:rPr lang="it-IT" sz="1600" b="1" dirty="0">
                <a:latin typeface="Verdana" pitchFamily="34" charset="0"/>
              </a:rPr>
              <a:t>nell’Allegato A piccole imprese al punto 6) </a:t>
            </a:r>
            <a:r>
              <a:rPr lang="it-IT" sz="1600" dirty="0">
                <a:latin typeface="Verdana" pitchFamily="34" charset="0"/>
              </a:rPr>
              <a:t>il totale  degli occupati specificando quanti di essi si riferiscono alle piccole imprese;</a:t>
            </a:r>
          </a:p>
          <a:p>
            <a:pPr>
              <a:buFont typeface="Wingdings" pitchFamily="2" charset="2"/>
              <a:buChar char="Ø"/>
              <a:defRPr/>
            </a:pPr>
            <a:endParaRPr lang="it-IT" sz="1600" dirty="0">
              <a:latin typeface="Verdana" pitchFamily="34" charset="0"/>
            </a:endParaRPr>
          </a:p>
          <a:p>
            <a:pPr>
              <a:buFont typeface="Wingdings" pitchFamily="2" charset="2"/>
              <a:buChar char="Ø"/>
              <a:defRPr/>
            </a:pPr>
            <a:r>
              <a:rPr lang="it-IT" sz="1600" dirty="0">
                <a:latin typeface="Verdana" pitchFamily="34" charset="0"/>
              </a:rPr>
              <a:t>elencare </a:t>
            </a:r>
            <a:r>
              <a:rPr lang="it-IT" sz="1600" b="1" dirty="0">
                <a:latin typeface="Verdana" pitchFamily="34" charset="0"/>
                <a:hlinkClick r:id="rId2"/>
              </a:rPr>
              <a:t>nell’Allegato B piccole imprese </a:t>
            </a:r>
            <a:r>
              <a:rPr lang="it-IT" sz="1600" dirty="0">
                <a:latin typeface="+mj-lt"/>
              </a:rPr>
              <a:t>tutte le imprese associate specificando separatamente quante di esse sono piccole imprese.</a:t>
            </a:r>
            <a:endParaRPr lang="it-IT" sz="1600" strike="sngStrike" dirty="0">
              <a:latin typeface="+mj-lt"/>
            </a:endParaRPr>
          </a:p>
        </p:txBody>
      </p:sp>
      <p:sp>
        <p:nvSpPr>
          <p:cNvPr id="2" name="Segnaposto numero diapositiva 1"/>
          <p:cNvSpPr>
            <a:spLocks noGrp="1"/>
          </p:cNvSpPr>
          <p:nvPr>
            <p:ph type="sldNum" sz="quarter" idx="12"/>
          </p:nvPr>
        </p:nvSpPr>
        <p:spPr/>
        <p:txBody>
          <a:bodyPr/>
          <a:lstStyle/>
          <a:p>
            <a:pPr>
              <a:defRPr/>
            </a:pPr>
            <a:fld id="{32E099D8-0F8A-40F4-865C-8CCC8A794A72}" type="slidenum">
              <a:rPr lang="it-IT" smtClean="0"/>
              <a:pPr>
                <a:defRPr/>
              </a:pPr>
              <a:t>27</a:t>
            </a:fld>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 y="259802"/>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37891" name="Text Box 3"/>
          <p:cNvSpPr txBox="1">
            <a:spLocks noChangeArrowheads="1"/>
          </p:cNvSpPr>
          <p:nvPr/>
        </p:nvSpPr>
        <p:spPr bwMode="auto">
          <a:xfrm>
            <a:off x="342900" y="1077367"/>
            <a:ext cx="847757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Definizione piccole imprese</a:t>
            </a:r>
          </a:p>
        </p:txBody>
      </p:sp>
      <p:sp>
        <p:nvSpPr>
          <p:cNvPr id="4100" name="Text Box 4"/>
          <p:cNvSpPr txBox="1">
            <a:spLocks noChangeArrowheads="1"/>
          </p:cNvSpPr>
          <p:nvPr/>
        </p:nvSpPr>
        <p:spPr bwMode="auto">
          <a:xfrm>
            <a:off x="468312" y="1994068"/>
            <a:ext cx="8207375" cy="28161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173038" indent="0">
              <a:defRPr/>
            </a:pPr>
            <a:r>
              <a:rPr lang="it-IT" sz="1800" dirty="0">
                <a:latin typeface="Verdana" pitchFamily="34" charset="0"/>
              </a:rPr>
              <a:t>Art. 1 comma 1 </a:t>
            </a:r>
            <a:r>
              <a:rPr lang="it-IT" sz="1800" dirty="0" err="1">
                <a:latin typeface="Verdana" pitchFamily="34" charset="0"/>
              </a:rPr>
              <a:t>lett</a:t>
            </a:r>
            <a:r>
              <a:rPr lang="it-IT" sz="1800" dirty="0">
                <a:latin typeface="Verdana" pitchFamily="34" charset="0"/>
              </a:rPr>
              <a:t>. l) DM 156/2011 (parere MISE del 15/10/2015)</a:t>
            </a:r>
          </a:p>
          <a:p>
            <a:pPr marL="0" indent="0">
              <a:defRPr/>
            </a:pPr>
            <a:endParaRPr lang="it-IT" sz="1800" dirty="0">
              <a:latin typeface="Verdana" pitchFamily="34" charset="0"/>
            </a:endParaRPr>
          </a:p>
          <a:p>
            <a:pPr marL="533400">
              <a:spcAft>
                <a:spcPts val="600"/>
              </a:spcAft>
              <a:defRPr/>
            </a:pPr>
            <a:r>
              <a:rPr lang="it-IT" sz="1800" i="1" dirty="0">
                <a:latin typeface="Verdana" panose="020B0604030504040204" pitchFamily="34" charset="0"/>
                <a:ea typeface="Verdana" panose="020B0604030504040204" pitchFamily="34" charset="0"/>
                <a:cs typeface="Verdana" panose="020B0604030504040204" pitchFamily="34" charset="0"/>
              </a:rPr>
              <a:t>l) </a:t>
            </a:r>
            <a:r>
              <a:rPr lang="it-IT" sz="1800" dirty="0">
                <a:latin typeface="Verdana" panose="020B0604030504040204" pitchFamily="34" charset="0"/>
                <a:ea typeface="Verdana" panose="020B0604030504040204" pitchFamily="34" charset="0"/>
                <a:cs typeface="Verdana" panose="020B0604030504040204" pitchFamily="34" charset="0"/>
              </a:rPr>
              <a:t>«</a:t>
            </a:r>
            <a:r>
              <a:rPr lang="it-IT" sz="1800" b="1" dirty="0">
                <a:latin typeface="Verdana" panose="020B0604030504040204" pitchFamily="34" charset="0"/>
                <a:ea typeface="Verdana" panose="020B0604030504040204" pitchFamily="34" charset="0"/>
                <a:cs typeface="Verdana" panose="020B0604030504040204" pitchFamily="34" charset="0"/>
              </a:rPr>
              <a:t>piccole imprese</a:t>
            </a:r>
            <a:r>
              <a:rPr lang="it-IT" sz="1800" dirty="0">
                <a:latin typeface="Verdana" panose="020B0604030504040204" pitchFamily="34" charset="0"/>
                <a:ea typeface="Verdana" panose="020B0604030504040204" pitchFamily="34" charset="0"/>
                <a:cs typeface="Verdana" panose="020B0604030504040204" pitchFamily="34" charset="0"/>
              </a:rPr>
              <a:t>», indica:</a:t>
            </a:r>
          </a:p>
          <a:p>
            <a:pPr marL="800100">
              <a:spcAft>
                <a:spcPts val="600"/>
              </a:spcAft>
              <a:buFontTx/>
              <a:buAutoNum type="arabicParenR"/>
              <a:defRPr/>
            </a:pPr>
            <a:r>
              <a:rPr lang="it-IT" sz="1800" dirty="0">
                <a:latin typeface="Verdana" panose="020B0604030504040204" pitchFamily="34" charset="0"/>
                <a:ea typeface="Verdana" panose="020B0604030504040204" pitchFamily="34" charset="0"/>
                <a:cs typeface="Verdana" panose="020B0604030504040204" pitchFamily="34" charset="0"/>
              </a:rPr>
              <a:t>per il </a:t>
            </a:r>
            <a:r>
              <a:rPr lang="it-IT" sz="1800" u="sng" dirty="0">
                <a:latin typeface="Verdana" panose="020B0604030504040204" pitchFamily="34" charset="0"/>
                <a:ea typeface="Verdana" panose="020B0604030504040204" pitchFamily="34" charset="0"/>
                <a:cs typeface="Verdana" panose="020B0604030504040204" pitchFamily="34" charset="0"/>
              </a:rPr>
              <a:t>settore dell’industria</a:t>
            </a:r>
            <a:r>
              <a:rPr lang="it-IT" sz="1800" dirty="0">
                <a:latin typeface="Verdana" panose="020B0604030504040204" pitchFamily="34" charset="0"/>
                <a:ea typeface="Verdana" panose="020B0604030504040204" pitchFamily="34" charset="0"/>
                <a:cs typeface="Verdana" panose="020B0604030504040204" pitchFamily="34" charset="0"/>
              </a:rPr>
              <a:t>, le imprese che hanno meno di 50 occupati;</a:t>
            </a:r>
          </a:p>
          <a:p>
            <a:pPr marL="800100">
              <a:spcAft>
                <a:spcPts val="600"/>
              </a:spcAft>
              <a:buFontTx/>
              <a:buAutoNum type="arabicParenR"/>
              <a:defRPr/>
            </a:pPr>
            <a:r>
              <a:rPr lang="it-IT" sz="1800" dirty="0">
                <a:latin typeface="Verdana" panose="020B0604030504040204" pitchFamily="34" charset="0"/>
                <a:ea typeface="Verdana" panose="020B0604030504040204" pitchFamily="34" charset="0"/>
                <a:cs typeface="Verdana" panose="020B0604030504040204" pitchFamily="34" charset="0"/>
              </a:rPr>
              <a:t>per il </a:t>
            </a:r>
            <a:r>
              <a:rPr lang="it-IT" sz="1800" u="sng" dirty="0">
                <a:latin typeface="Verdana" panose="020B0604030504040204" pitchFamily="34" charset="0"/>
                <a:ea typeface="Verdana" panose="020B0604030504040204" pitchFamily="34" charset="0"/>
                <a:cs typeface="Verdana" panose="020B0604030504040204" pitchFamily="34" charset="0"/>
              </a:rPr>
              <a:t>settore del commercio </a:t>
            </a:r>
            <a:r>
              <a:rPr lang="it-IT" sz="1800" dirty="0">
                <a:latin typeface="Verdana" panose="020B0604030504040204" pitchFamily="34" charset="0"/>
                <a:ea typeface="Verdana" panose="020B0604030504040204" pitchFamily="34" charset="0"/>
                <a:cs typeface="Verdana" panose="020B0604030504040204" pitchFamily="34" charset="0"/>
              </a:rPr>
              <a:t>le imprese iscritte nella sezione speciale del registro delle imprese;</a:t>
            </a:r>
          </a:p>
          <a:p>
            <a:pPr marL="800100">
              <a:buFontTx/>
              <a:buAutoNum type="arabicParenR"/>
              <a:defRPr/>
            </a:pPr>
            <a:r>
              <a:rPr lang="it-IT" sz="1800" dirty="0">
                <a:latin typeface="Verdana" panose="020B0604030504040204" pitchFamily="34" charset="0"/>
                <a:ea typeface="Verdana" panose="020B0604030504040204" pitchFamily="34" charset="0"/>
                <a:cs typeface="Verdana" panose="020B0604030504040204" pitchFamily="34" charset="0"/>
              </a:rPr>
              <a:t>per il </a:t>
            </a:r>
            <a:r>
              <a:rPr lang="it-IT" sz="1800" u="sng" dirty="0">
                <a:latin typeface="Verdana" panose="020B0604030504040204" pitchFamily="34" charset="0"/>
                <a:ea typeface="Verdana" panose="020B0604030504040204" pitchFamily="34" charset="0"/>
                <a:cs typeface="Verdana" panose="020B0604030504040204" pitchFamily="34" charset="0"/>
              </a:rPr>
              <a:t>settore dell’agricoltura</a:t>
            </a:r>
            <a:r>
              <a:rPr lang="it-IT" sz="1800" dirty="0">
                <a:latin typeface="Verdana" panose="020B0604030504040204" pitchFamily="34" charset="0"/>
                <a:ea typeface="Verdana" panose="020B0604030504040204" pitchFamily="34" charset="0"/>
                <a:cs typeface="Verdana" panose="020B0604030504040204" pitchFamily="34" charset="0"/>
              </a:rPr>
              <a:t>, i coltivatori diretti, di cui all’articolo 2083 del codice civile.</a:t>
            </a:r>
          </a:p>
        </p:txBody>
      </p:sp>
      <p:sp>
        <p:nvSpPr>
          <p:cNvPr id="2" name="Segnaposto numero diapositiva 1"/>
          <p:cNvSpPr>
            <a:spLocks noGrp="1"/>
          </p:cNvSpPr>
          <p:nvPr>
            <p:ph type="sldNum" sz="quarter" idx="12"/>
          </p:nvPr>
        </p:nvSpPr>
        <p:spPr/>
        <p:txBody>
          <a:bodyPr/>
          <a:lstStyle/>
          <a:p>
            <a:pPr>
              <a:defRPr/>
            </a:pPr>
            <a:fld id="{7DE2A80A-ABA9-45DF-B138-479F439BCB4C}" type="slidenum">
              <a:rPr lang="it-IT" smtClean="0"/>
              <a:pPr>
                <a:defRPr/>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73085"/>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38915" name="Text Box 3"/>
          <p:cNvSpPr txBox="1">
            <a:spLocks noChangeArrowheads="1"/>
          </p:cNvSpPr>
          <p:nvPr/>
        </p:nvSpPr>
        <p:spPr bwMode="auto">
          <a:xfrm>
            <a:off x="280096" y="1078131"/>
            <a:ext cx="85689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Settore Artigianato – Settore Cooperazione</a:t>
            </a:r>
          </a:p>
        </p:txBody>
      </p:sp>
      <p:sp>
        <p:nvSpPr>
          <p:cNvPr id="4100" name="Text Box 4"/>
          <p:cNvSpPr txBox="1">
            <a:spLocks noChangeArrowheads="1"/>
          </p:cNvSpPr>
          <p:nvPr/>
        </p:nvSpPr>
        <p:spPr bwMode="auto">
          <a:xfrm>
            <a:off x="411864" y="1994892"/>
            <a:ext cx="830758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buFont typeface="Wingdings" pitchFamily="2" charset="2"/>
              <a:buChar char="Ø"/>
              <a:defRPr/>
            </a:pPr>
            <a:r>
              <a:rPr lang="it-IT" sz="1600" b="1" dirty="0">
                <a:latin typeface="Verdana" pitchFamily="34" charset="0"/>
              </a:rPr>
              <a:t>Le imprese artigiane </a:t>
            </a:r>
            <a:r>
              <a:rPr lang="it-IT" sz="1600" dirty="0">
                <a:latin typeface="Verdana" pitchFamily="34" charset="0"/>
              </a:rPr>
              <a:t>svolgenti attività nei settori  delle </a:t>
            </a:r>
            <a:r>
              <a:rPr lang="it-IT" sz="1600" b="1" dirty="0">
                <a:latin typeface="Verdana" pitchFamily="34" charset="0"/>
              </a:rPr>
              <a:t>Assicurazioni, Credito, Servizi alle imprese, Trasporti e Spedizioni, Turismo </a:t>
            </a:r>
            <a:r>
              <a:rPr lang="it-IT" sz="1600" u="sng" dirty="0">
                <a:latin typeface="Verdana" pitchFamily="34" charset="0"/>
              </a:rPr>
              <a:t>non possono concorrere</a:t>
            </a:r>
            <a:r>
              <a:rPr lang="it-IT" sz="1600" dirty="0">
                <a:latin typeface="Verdana" pitchFamily="34" charset="0"/>
              </a:rPr>
              <a:t> all’assegnazione dei seggi fissati per il settore dell’Artigianato.</a:t>
            </a:r>
          </a:p>
          <a:p>
            <a:pPr marL="0" indent="0">
              <a:defRPr/>
            </a:pPr>
            <a:endParaRPr lang="it-IT" sz="1600" dirty="0">
              <a:latin typeface="Verdana" pitchFamily="34" charset="0"/>
            </a:endParaRPr>
          </a:p>
          <a:p>
            <a:pPr>
              <a:buFont typeface="Wingdings" pitchFamily="2" charset="2"/>
              <a:buChar char="Ø"/>
              <a:defRPr/>
            </a:pPr>
            <a:r>
              <a:rPr lang="it-IT" sz="1600" b="1" dirty="0">
                <a:latin typeface="Verdana" pitchFamily="34" charset="0"/>
              </a:rPr>
              <a:t>Le Cooperative </a:t>
            </a:r>
            <a:r>
              <a:rPr lang="it-IT" sz="1600" dirty="0">
                <a:latin typeface="Verdana" pitchFamily="34" charset="0"/>
              </a:rPr>
              <a:t>svolgenti attività nei settori  delle </a:t>
            </a:r>
            <a:r>
              <a:rPr lang="it-IT" sz="1600" b="1" dirty="0">
                <a:latin typeface="Verdana" pitchFamily="34" charset="0"/>
              </a:rPr>
              <a:t>Assicurazioni, Credito, Servizi alle imprese, Trasporti e Spedizioni, Turismo </a:t>
            </a:r>
            <a:r>
              <a:rPr lang="it-IT" sz="1600" u="sng" dirty="0">
                <a:latin typeface="Verdana" pitchFamily="34" charset="0"/>
              </a:rPr>
              <a:t>non possono</a:t>
            </a:r>
            <a:r>
              <a:rPr lang="it-IT" sz="1600" dirty="0">
                <a:latin typeface="Verdana" pitchFamily="34" charset="0"/>
              </a:rPr>
              <a:t> concorrere all’assegnazione del seggio fissato per il settore della cooperazione.</a:t>
            </a:r>
          </a:p>
        </p:txBody>
      </p:sp>
      <p:sp>
        <p:nvSpPr>
          <p:cNvPr id="2" name="Segnaposto numero diapositiva 1"/>
          <p:cNvSpPr>
            <a:spLocks noGrp="1"/>
          </p:cNvSpPr>
          <p:nvPr>
            <p:ph type="sldNum" sz="quarter" idx="12"/>
          </p:nvPr>
        </p:nvSpPr>
        <p:spPr/>
        <p:txBody>
          <a:bodyPr/>
          <a:lstStyle/>
          <a:p>
            <a:pPr>
              <a:defRPr/>
            </a:pPr>
            <a:fld id="{AE368657-E71A-4CA1-898B-2E229B298CEE}" type="slidenum">
              <a:rPr lang="it-IT" smtClean="0"/>
              <a:pPr>
                <a:defRPr/>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612" y="195044"/>
            <a:ext cx="9144000" cy="1600200"/>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04E87DBE-171B-4E3D-AC6D-5CD3091EA45C}" type="slidenum">
              <a:rPr lang="it-IT" smtClean="0"/>
              <a:pPr>
                <a:defRPr/>
              </a:pPr>
              <a:t>3</a:t>
            </a:fld>
            <a:endParaRPr lang="it-IT" dirty="0"/>
          </a:p>
        </p:txBody>
      </p:sp>
      <p:sp>
        <p:nvSpPr>
          <p:cNvPr id="6" name="Text Box 4"/>
          <p:cNvSpPr txBox="1">
            <a:spLocks noChangeArrowheads="1"/>
          </p:cNvSpPr>
          <p:nvPr/>
        </p:nvSpPr>
        <p:spPr bwMode="auto">
          <a:xfrm>
            <a:off x="574445" y="1994117"/>
            <a:ext cx="7989887" cy="3985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342900" indent="-342900">
              <a:buFont typeface="Wingdings" pitchFamily="2" charset="2"/>
              <a:buChar char="Ø"/>
              <a:defRPr/>
            </a:pPr>
            <a:endParaRPr lang="it-IT" sz="1500" dirty="0">
              <a:latin typeface="+mn-lt"/>
            </a:endParaRPr>
          </a:p>
          <a:p>
            <a:pPr marL="285750" indent="-285750">
              <a:buFont typeface="Wingdings" panose="05000000000000000000" pitchFamily="2" charset="2"/>
              <a:buChar char="Ø"/>
              <a:defRPr/>
            </a:pPr>
            <a:r>
              <a:rPr lang="it-IT" sz="1400" dirty="0">
                <a:latin typeface="+mn-lt"/>
              </a:rPr>
              <a:t>L.  29 dicembre 1993, n. 580 «</a:t>
            </a:r>
            <a:r>
              <a:rPr lang="it-IT" sz="1400" i="1" dirty="0">
                <a:latin typeface="+mn-lt"/>
              </a:rPr>
              <a:t>Riordinamento delle Camere di Commercio, industria, artigianato e agricoltura».</a:t>
            </a:r>
          </a:p>
          <a:p>
            <a:pPr marL="285750" indent="-285750">
              <a:buFont typeface="Wingdings" panose="05000000000000000000" pitchFamily="2" charset="2"/>
              <a:buChar char="Ø"/>
              <a:defRPr/>
            </a:pPr>
            <a:endParaRPr lang="it-IT" sz="1400" i="1" dirty="0">
              <a:latin typeface="+mn-lt"/>
            </a:endParaRPr>
          </a:p>
          <a:p>
            <a:pPr marL="285750" indent="-285750">
              <a:buFont typeface="Wingdings" panose="05000000000000000000" pitchFamily="2" charset="2"/>
              <a:buChar char="Ø"/>
              <a:defRPr/>
            </a:pPr>
            <a:r>
              <a:rPr lang="it-IT" sz="1400" dirty="0">
                <a:latin typeface="+mn-lt"/>
              </a:rPr>
              <a:t>D. </a:t>
            </a:r>
            <a:r>
              <a:rPr lang="it-IT" sz="1400" dirty="0" err="1">
                <a:latin typeface="+mn-lt"/>
              </a:rPr>
              <a:t>lgs</a:t>
            </a:r>
            <a:r>
              <a:rPr lang="it-IT" sz="1400" dirty="0">
                <a:latin typeface="+mn-lt"/>
              </a:rPr>
              <a:t>. n. 219 del 25 novembre 2016 «Attuazione della delega di cui all'articolo 10 della legge 7 agosto 2015, n. 124, per il riordino delle funzioni e del finanziamento delle camere di commercio, industria, artigianato e agricoltura».</a:t>
            </a:r>
          </a:p>
          <a:p>
            <a:pPr marL="285750" indent="-285750">
              <a:buFont typeface="Wingdings" panose="05000000000000000000" pitchFamily="2" charset="2"/>
              <a:buChar char="Ø"/>
              <a:defRPr/>
            </a:pPr>
            <a:endParaRPr lang="it-IT" sz="1400" dirty="0">
              <a:latin typeface="+mn-lt"/>
            </a:endParaRPr>
          </a:p>
          <a:p>
            <a:pPr marL="285750" indent="-285750">
              <a:buFont typeface="Wingdings" panose="05000000000000000000" pitchFamily="2" charset="2"/>
              <a:buChar char="Ø"/>
              <a:defRPr/>
            </a:pPr>
            <a:r>
              <a:rPr lang="it-IT" sz="1400" dirty="0">
                <a:latin typeface="+mn-lt"/>
              </a:rPr>
              <a:t>Decreto del Ministero dello Sviluppo Economico del 4 agosto 2011 n. 155 </a:t>
            </a:r>
            <a:r>
              <a:rPr lang="it-IT" sz="1400" i="1" dirty="0">
                <a:latin typeface="+mn-lt"/>
              </a:rPr>
              <a:t>«Regolamento sulla composizione dei consigli delle Camere di Commercio in attuazione dell’articolo 10, comma 3, della legge 29 dicembre 1993, n. 580, così come modificata dal decreto legislativo 15 febbraio 2010, n. 23».</a:t>
            </a:r>
          </a:p>
          <a:p>
            <a:pPr marL="285750" indent="-285750">
              <a:buFont typeface="Wingdings" panose="05000000000000000000" pitchFamily="2" charset="2"/>
              <a:buChar char="Ø"/>
              <a:defRPr/>
            </a:pPr>
            <a:endParaRPr lang="it-IT" sz="1400" i="1" dirty="0">
              <a:latin typeface="+mn-lt"/>
            </a:endParaRPr>
          </a:p>
          <a:p>
            <a:pPr marL="285750" indent="-285750">
              <a:buFont typeface="Wingdings" panose="05000000000000000000" pitchFamily="2" charset="2"/>
              <a:buChar char="Ø"/>
              <a:defRPr/>
            </a:pPr>
            <a:r>
              <a:rPr lang="it-IT" sz="1400" dirty="0">
                <a:latin typeface="Verdana" pitchFamily="34" charset="0"/>
              </a:rPr>
              <a:t>Decreto del Ministero dello Sviluppo Economico del 4 agosto 2011 n. 156 </a:t>
            </a:r>
            <a:r>
              <a:rPr lang="it-IT" sz="1400" i="1" dirty="0">
                <a:latin typeface="Verdana" pitchFamily="34" charset="0"/>
              </a:rPr>
              <a:t>«Regolamento relativo alla designazione e nomina dei componenti del consiglio ed all’elezione dei membri della Giunta delle Camere di Commercio in attuazione dell’articolo 12 della legge 29 dicembre 1993, n. 580, come modificata dal decreto legislativo 15 febbraio 2010, n. 23».</a:t>
            </a:r>
            <a:endParaRPr lang="it-IT" sz="1400" dirty="0">
              <a:latin typeface="+mn-lt"/>
            </a:endParaRPr>
          </a:p>
        </p:txBody>
      </p:sp>
      <p:sp>
        <p:nvSpPr>
          <p:cNvPr id="7" name="Text Box 3"/>
          <p:cNvSpPr txBox="1">
            <a:spLocks noChangeArrowheads="1"/>
          </p:cNvSpPr>
          <p:nvPr/>
        </p:nvSpPr>
        <p:spPr bwMode="auto">
          <a:xfrm>
            <a:off x="304800" y="1073150"/>
            <a:ext cx="8534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Riferimenti normativi</a:t>
            </a:r>
          </a:p>
        </p:txBody>
      </p:sp>
    </p:spTree>
    <p:extLst>
      <p:ext uri="{BB962C8B-B14F-4D97-AF65-F5344CB8AC3E}">
        <p14:creationId xmlns:p14="http://schemas.microsoft.com/office/powerpoint/2010/main" val="4210790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63037"/>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100" name="Text Box 4"/>
          <p:cNvSpPr txBox="1">
            <a:spLocks noChangeArrowheads="1"/>
          </p:cNvSpPr>
          <p:nvPr/>
        </p:nvSpPr>
        <p:spPr bwMode="auto">
          <a:xfrm>
            <a:off x="323850" y="1994754"/>
            <a:ext cx="847725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dirty="0">
                <a:latin typeface="Verdana" pitchFamily="34" charset="0"/>
              </a:rPr>
              <a:t>Partecipano alla procedura:</a:t>
            </a:r>
          </a:p>
          <a:p>
            <a:pPr marL="0" indent="0">
              <a:defRPr/>
            </a:pPr>
            <a:endParaRPr lang="it-IT" sz="1600" dirty="0">
              <a:latin typeface="Verdana" pitchFamily="34" charset="0"/>
            </a:endParaRPr>
          </a:p>
          <a:p>
            <a:pPr marL="342900" indent="-342900">
              <a:buFont typeface="Wingdings" pitchFamily="2" charset="2"/>
              <a:buChar char="Ø"/>
              <a:defRPr/>
            </a:pPr>
            <a:r>
              <a:rPr lang="it-IT" sz="1600" b="1" dirty="0">
                <a:latin typeface="Verdana" pitchFamily="34" charset="0"/>
              </a:rPr>
              <a:t>le Organizzazioni sindacali e le Associazioni dei consumatori </a:t>
            </a:r>
            <a:r>
              <a:rPr lang="it-IT" sz="1600" dirty="0">
                <a:latin typeface="Verdana" pitchFamily="34" charset="0"/>
              </a:rPr>
              <a:t>di livello provinciale operanti nella circoscrizione da </a:t>
            </a:r>
            <a:r>
              <a:rPr lang="it-IT" sz="1600" u="sng" dirty="0">
                <a:latin typeface="Verdana" pitchFamily="34" charset="0"/>
              </a:rPr>
              <a:t>almeno 3 anni</a:t>
            </a:r>
            <a:r>
              <a:rPr lang="it-IT" sz="1600" dirty="0">
                <a:latin typeface="Verdana" pitchFamily="34" charset="0"/>
              </a:rPr>
              <a:t> prima della pubblicazione dell’Avviso di rinnovo del Consiglio. </a:t>
            </a:r>
          </a:p>
          <a:p>
            <a:pPr marL="361950" indent="0">
              <a:defRPr/>
            </a:pPr>
            <a:endParaRPr lang="it-IT" sz="1600" dirty="0">
              <a:latin typeface="Verdana" pitchFamily="34" charset="0"/>
            </a:endParaRPr>
          </a:p>
          <a:p>
            <a:pPr marL="361950" indent="0">
              <a:defRPr/>
            </a:pPr>
            <a:r>
              <a:rPr lang="it-IT" sz="1600" dirty="0">
                <a:latin typeface="Verdana" pitchFamily="34" charset="0"/>
              </a:rPr>
              <a:t>Tali requisiti sono soggetti ad apposita dichiarazione da rendere </a:t>
            </a:r>
            <a:r>
              <a:rPr lang="it-IT" sz="1600" dirty="0">
                <a:latin typeface="Verdana" pitchFamily="34" charset="0"/>
                <a:hlinkClick r:id="rId2"/>
              </a:rPr>
              <a:t>nell’</a:t>
            </a:r>
            <a:r>
              <a:rPr lang="it-IT" sz="1600" b="1" dirty="0">
                <a:latin typeface="Verdana" pitchFamily="34" charset="0"/>
                <a:hlinkClick r:id="rId2"/>
              </a:rPr>
              <a:t>Allegato C</a:t>
            </a:r>
            <a:r>
              <a:rPr lang="it-IT" sz="1600" b="1" dirty="0">
                <a:latin typeface="Verdana" pitchFamily="34" charset="0"/>
              </a:rPr>
              <a:t>.</a:t>
            </a:r>
            <a:r>
              <a:rPr lang="it-IT" sz="1600" dirty="0">
                <a:latin typeface="Verdana" pitchFamily="34" charset="0"/>
              </a:rPr>
              <a:t> </a:t>
            </a:r>
          </a:p>
          <a:p>
            <a:pPr marL="0" indent="0" algn="just">
              <a:defRPr/>
            </a:pPr>
            <a:endParaRPr lang="it-IT" sz="2800" b="1"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72212719-BF79-4F37-80BD-720A869CA35B}" type="slidenum">
              <a:rPr lang="it-IT" smtClean="0"/>
              <a:pPr>
                <a:defRPr/>
              </a:pPr>
              <a:t>30</a:t>
            </a:fld>
            <a:endParaRPr lang="it-IT"/>
          </a:p>
        </p:txBody>
      </p:sp>
      <p:sp>
        <p:nvSpPr>
          <p:cNvPr id="3" name="CasellaDiTesto 2"/>
          <p:cNvSpPr txBox="1"/>
          <p:nvPr/>
        </p:nvSpPr>
        <p:spPr>
          <a:xfrm>
            <a:off x="323850" y="771525"/>
            <a:ext cx="8477250" cy="830997"/>
          </a:xfrm>
          <a:prstGeom prst="rect">
            <a:avLst/>
          </a:prstGeom>
          <a:noFill/>
        </p:spPr>
        <p:txBody>
          <a:bodyPr wrap="square" rtlCol="0">
            <a:spAutoFit/>
          </a:bodyPr>
          <a:lstStyle/>
          <a:p>
            <a:r>
              <a:rPr lang="it-IT" dirty="0">
                <a:solidFill>
                  <a:schemeClr val="bg1"/>
                </a:solidFill>
                <a:latin typeface="Verdana" pitchFamily="34" charset="0"/>
              </a:rPr>
              <a:t>Organizzazioni sindacali</a:t>
            </a:r>
            <a:br>
              <a:rPr lang="it-IT" dirty="0">
                <a:solidFill>
                  <a:schemeClr val="bg1"/>
                </a:solidFill>
                <a:latin typeface="Verdana" pitchFamily="34" charset="0"/>
              </a:rPr>
            </a:br>
            <a:r>
              <a:rPr lang="it-IT" dirty="0">
                <a:solidFill>
                  <a:schemeClr val="bg1"/>
                </a:solidFill>
                <a:latin typeface="Verdana" pitchFamily="34" charset="0"/>
              </a:rPr>
              <a:t>e Associazioni dei consumatori</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90601"/>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40963" name="Text Box 3"/>
          <p:cNvSpPr txBox="1">
            <a:spLocks noChangeArrowheads="1"/>
          </p:cNvSpPr>
          <p:nvPr/>
        </p:nvSpPr>
        <p:spPr bwMode="auto">
          <a:xfrm>
            <a:off x="285750" y="400050"/>
            <a:ext cx="85693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Organizzazioni sindacali</a:t>
            </a:r>
            <a:br>
              <a:rPr lang="it-IT" altLang="it-IT" sz="2400" dirty="0">
                <a:solidFill>
                  <a:schemeClr val="bg1"/>
                </a:solidFill>
              </a:rPr>
            </a:br>
            <a:r>
              <a:rPr lang="it-IT" altLang="it-IT" sz="2400" dirty="0">
                <a:solidFill>
                  <a:schemeClr val="bg1"/>
                </a:solidFill>
              </a:rPr>
              <a:t>e Associazioni dei consumatori:</a:t>
            </a:r>
            <a:br>
              <a:rPr lang="it-IT" altLang="it-IT" sz="2400" dirty="0">
                <a:solidFill>
                  <a:schemeClr val="bg1"/>
                </a:solidFill>
              </a:rPr>
            </a:br>
            <a:r>
              <a:rPr lang="it-IT" altLang="it-IT" sz="2400" dirty="0">
                <a:solidFill>
                  <a:schemeClr val="bg1"/>
                </a:solidFill>
              </a:rPr>
              <a:t>Allegato C</a:t>
            </a:r>
          </a:p>
        </p:txBody>
      </p:sp>
      <p:sp>
        <p:nvSpPr>
          <p:cNvPr id="4100" name="Text Box 4"/>
          <p:cNvSpPr txBox="1">
            <a:spLocks noChangeArrowheads="1"/>
          </p:cNvSpPr>
          <p:nvPr/>
        </p:nvSpPr>
        <p:spPr bwMode="auto">
          <a:xfrm>
            <a:off x="396081" y="1993424"/>
            <a:ext cx="835183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b="1" dirty="0">
                <a:latin typeface="Verdana" pitchFamily="34" charset="0"/>
              </a:rPr>
              <a:t>Le Organizzazioni sindacali e le Associazioni dei consumatori </a:t>
            </a:r>
            <a:r>
              <a:rPr lang="it-IT" sz="1600" dirty="0">
                <a:latin typeface="Verdana" pitchFamily="34" charset="0"/>
              </a:rPr>
              <a:t>devono presentare le informazioni necessarie mediante: </a:t>
            </a:r>
          </a:p>
          <a:p>
            <a:pPr marL="0" indent="0">
              <a:defRPr/>
            </a:pPr>
            <a:endParaRPr lang="it-IT" sz="1600" dirty="0">
              <a:latin typeface="Verdana" pitchFamily="34" charset="0"/>
            </a:endParaRPr>
          </a:p>
          <a:p>
            <a:pPr marL="342900" indent="-342900">
              <a:buFont typeface="Wingdings" pitchFamily="2" charset="2"/>
              <a:buChar char="Ø"/>
              <a:defRPr/>
            </a:pPr>
            <a:r>
              <a:rPr lang="it-IT" sz="1600" dirty="0">
                <a:latin typeface="Verdana" pitchFamily="34" charset="0"/>
              </a:rPr>
              <a:t>un’unica </a:t>
            </a:r>
            <a:r>
              <a:rPr lang="it-IT" sz="1600" b="1" dirty="0">
                <a:latin typeface="Verdana" pitchFamily="34" charset="0"/>
              </a:rPr>
              <a:t>dichiarazione sostitutiva di atto di notorietà </a:t>
            </a:r>
            <a:r>
              <a:rPr lang="it-IT" sz="1600" dirty="0">
                <a:latin typeface="Verdana" pitchFamily="34" charset="0"/>
              </a:rPr>
              <a:t>in forma cartacea </a:t>
            </a:r>
            <a:r>
              <a:rPr lang="it-IT" sz="1600" b="1" dirty="0">
                <a:latin typeface="Verdana" pitchFamily="34" charset="0"/>
              </a:rPr>
              <a:t> </a:t>
            </a:r>
            <a:r>
              <a:rPr lang="it-IT" sz="1600" dirty="0">
                <a:latin typeface="Verdana" pitchFamily="34" charset="0"/>
              </a:rPr>
              <a:t>(art. 47 del </a:t>
            </a:r>
            <a:r>
              <a:rPr lang="it-IT" sz="1600" dirty="0" err="1">
                <a:latin typeface="Verdana" pitchFamily="34" charset="0"/>
              </a:rPr>
              <a:t>d.p.r.</a:t>
            </a:r>
            <a:r>
              <a:rPr lang="it-IT" sz="1600" dirty="0">
                <a:latin typeface="Verdana" pitchFamily="34" charset="0"/>
              </a:rPr>
              <a:t> 28 dicembre 2000, n. 445) secondo lo </a:t>
            </a:r>
            <a:r>
              <a:rPr lang="it-IT" sz="1600" b="1" dirty="0">
                <a:latin typeface="Verdana" pitchFamily="34" charset="0"/>
              </a:rPr>
              <a:t>schema dell’allegato C</a:t>
            </a:r>
            <a:r>
              <a:rPr lang="it-IT" sz="1600" dirty="0">
                <a:latin typeface="Verdana" pitchFamily="34" charset="0"/>
              </a:rPr>
              <a:t>, firmata dal legale rappresentante contenente gli elementi necessari dai quali si possa desumere il grado di rappresentatività.</a:t>
            </a:r>
          </a:p>
          <a:p>
            <a:pPr marL="0" indent="0">
              <a:defRPr/>
            </a:pPr>
            <a:endParaRPr lang="it-IT" sz="1600" b="1" dirty="0">
              <a:latin typeface="Verdana" pitchFamily="34" charset="0"/>
            </a:endParaRPr>
          </a:p>
          <a:p>
            <a:pPr marL="342900" indent="-342900">
              <a:buFont typeface="Wingdings" pitchFamily="2" charset="2"/>
              <a:buChar char="Ø"/>
              <a:defRPr/>
            </a:pPr>
            <a:r>
              <a:rPr lang="it-IT" sz="1600" dirty="0">
                <a:latin typeface="Verdana" pitchFamily="34" charset="0"/>
              </a:rPr>
              <a:t>L’</a:t>
            </a:r>
            <a:r>
              <a:rPr lang="it-IT" sz="1600" b="1" dirty="0">
                <a:latin typeface="Verdana" pitchFamily="34" charset="0"/>
              </a:rPr>
              <a:t>elenco </a:t>
            </a:r>
            <a:r>
              <a:rPr lang="it-IT" sz="1600" dirty="0">
                <a:latin typeface="Verdana" pitchFamily="34" charset="0"/>
              </a:rPr>
              <a:t>degli associati redatto secondo lo schema</a:t>
            </a:r>
            <a:r>
              <a:rPr lang="it-IT" sz="1600" b="1" dirty="0">
                <a:latin typeface="Verdana" pitchFamily="34" charset="0"/>
              </a:rPr>
              <a:t> </a:t>
            </a:r>
            <a:r>
              <a:rPr lang="it-IT" sz="1600" b="1" dirty="0">
                <a:latin typeface="Verdana" pitchFamily="34" charset="0"/>
                <a:hlinkClick r:id="rId2"/>
              </a:rPr>
              <a:t>dell’allegato D</a:t>
            </a:r>
            <a:r>
              <a:rPr lang="it-IT" sz="1600" b="1" dirty="0">
                <a:latin typeface="Verdana" pitchFamily="34" charset="0"/>
              </a:rPr>
              <a:t>.</a:t>
            </a:r>
            <a:endParaRPr lang="it-IT" sz="1600"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7F758265-D90C-44EE-9282-606BE2C78DCF}" type="slidenum">
              <a:rPr lang="it-IT" smtClean="0"/>
              <a:pPr>
                <a:defRPr/>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3348" y="289013"/>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13315" name="Text Box 3"/>
          <p:cNvSpPr txBox="1">
            <a:spLocks noChangeArrowheads="1"/>
          </p:cNvSpPr>
          <p:nvPr/>
        </p:nvSpPr>
        <p:spPr bwMode="auto">
          <a:xfrm>
            <a:off x="323850" y="398462"/>
            <a:ext cx="851535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spcBef>
                <a:spcPct val="50000"/>
              </a:spcBef>
              <a:defRPr/>
            </a:pPr>
            <a:r>
              <a:rPr lang="it-IT" spc="-150" dirty="0">
                <a:solidFill>
                  <a:schemeClr val="bg1"/>
                </a:solidFill>
                <a:latin typeface="Verdana" pitchFamily="34" charset="0"/>
              </a:rPr>
              <a:t>Organizzazioni sindacali</a:t>
            </a:r>
            <a:br>
              <a:rPr lang="it-IT" spc="-150" dirty="0">
                <a:solidFill>
                  <a:schemeClr val="bg1"/>
                </a:solidFill>
                <a:latin typeface="Verdana" pitchFamily="34" charset="0"/>
              </a:rPr>
            </a:br>
            <a:r>
              <a:rPr lang="it-IT" spc="-150" dirty="0">
                <a:solidFill>
                  <a:schemeClr val="bg1"/>
                </a:solidFill>
                <a:latin typeface="Verdana" pitchFamily="34" charset="0"/>
              </a:rPr>
              <a:t>e Associazioni dei consumatori:</a:t>
            </a:r>
            <a:br>
              <a:rPr lang="it-IT" spc="-150" dirty="0">
                <a:solidFill>
                  <a:schemeClr val="bg1"/>
                </a:solidFill>
                <a:latin typeface="Verdana" pitchFamily="34" charset="0"/>
              </a:rPr>
            </a:br>
            <a:r>
              <a:rPr lang="it-IT" dirty="0">
                <a:solidFill>
                  <a:schemeClr val="bg1"/>
                </a:solidFill>
                <a:latin typeface="Verdana" pitchFamily="34" charset="0"/>
              </a:rPr>
              <a:t>Allegato C</a:t>
            </a:r>
          </a:p>
        </p:txBody>
      </p:sp>
      <p:sp>
        <p:nvSpPr>
          <p:cNvPr id="4100" name="Text Box 4"/>
          <p:cNvSpPr txBox="1">
            <a:spLocks noChangeArrowheads="1"/>
          </p:cNvSpPr>
          <p:nvPr/>
        </p:nvSpPr>
        <p:spPr bwMode="auto">
          <a:xfrm>
            <a:off x="500200" y="1991893"/>
            <a:ext cx="8136904"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500" dirty="0">
                <a:latin typeface="+mn-lt"/>
              </a:rPr>
              <a:t>L’allegato C contiene le informazioni riguardanti:</a:t>
            </a:r>
          </a:p>
          <a:p>
            <a:pPr marL="0" indent="0">
              <a:defRPr/>
            </a:pPr>
            <a:endParaRPr lang="it-IT" sz="1500" dirty="0">
              <a:latin typeface="+mn-lt"/>
            </a:endParaRPr>
          </a:p>
          <a:p>
            <a:pPr marL="533400" indent="-342900">
              <a:buFont typeface="Wingdings" pitchFamily="2" charset="2"/>
              <a:buChar char="Ø"/>
              <a:defRPr/>
            </a:pPr>
            <a:r>
              <a:rPr lang="it-IT" sz="1400" dirty="0">
                <a:latin typeface="+mn-lt"/>
              </a:rPr>
              <a:t>Ampiezza e diffusione delle strutture operative</a:t>
            </a:r>
          </a:p>
          <a:p>
            <a:pPr marL="533400" indent="-342900">
              <a:buFont typeface="Wingdings" pitchFamily="2" charset="2"/>
              <a:buChar char="Ø"/>
              <a:defRPr/>
            </a:pPr>
            <a:r>
              <a:rPr lang="it-IT" sz="1400" dirty="0">
                <a:latin typeface="+mn-lt"/>
              </a:rPr>
              <a:t>Servizi resi e attività svolta nella circoscrizione </a:t>
            </a:r>
          </a:p>
          <a:p>
            <a:pPr marL="533400" indent="-342900">
              <a:buFont typeface="Wingdings" pitchFamily="2" charset="2"/>
              <a:buChar char="Ø"/>
              <a:defRPr/>
            </a:pPr>
            <a:r>
              <a:rPr lang="it-IT" sz="1400" b="1" dirty="0">
                <a:latin typeface="+mn-lt"/>
              </a:rPr>
              <a:t>Numero degli iscritti </a:t>
            </a:r>
            <a:r>
              <a:rPr lang="it-IT" sz="1400" dirty="0">
                <a:latin typeface="+mn-lt"/>
              </a:rPr>
              <a:t>al sindacato o all’associazione al</a:t>
            </a:r>
            <a:r>
              <a:rPr lang="it-IT" sz="1400" b="1" dirty="0">
                <a:latin typeface="+mn-lt"/>
              </a:rPr>
              <a:t> 31/12/2021</a:t>
            </a:r>
          </a:p>
          <a:p>
            <a:pPr marL="533400" indent="-342900">
              <a:buFont typeface="Wingdings" pitchFamily="2" charset="2"/>
              <a:buChar char="Ø"/>
              <a:defRPr/>
            </a:pPr>
            <a:r>
              <a:rPr lang="it-IT" sz="1400" dirty="0">
                <a:latin typeface="+mn-lt"/>
              </a:rPr>
              <a:t>La dichiarazione che l’associazione opera nella circoscrizione da almeno 3 anni</a:t>
            </a:r>
          </a:p>
          <a:p>
            <a:pPr marL="190500" indent="0" algn="ctr">
              <a:spcBef>
                <a:spcPts val="600"/>
              </a:spcBef>
              <a:spcAft>
                <a:spcPts val="600"/>
              </a:spcAft>
              <a:defRPr/>
            </a:pPr>
            <a:r>
              <a:rPr lang="it-IT" sz="1400" dirty="0">
                <a:latin typeface="+mn-lt"/>
              </a:rPr>
              <a:t>------</a:t>
            </a:r>
          </a:p>
          <a:p>
            <a:r>
              <a:rPr lang="it-IT" altLang="it-IT" sz="1400" u="sng" dirty="0">
                <a:latin typeface="+mn-lt"/>
              </a:rPr>
              <a:t>Numero iscritti:</a:t>
            </a:r>
          </a:p>
          <a:p>
            <a:endParaRPr lang="it-IT" altLang="it-IT" sz="1400" dirty="0">
              <a:latin typeface="+mn-lt"/>
            </a:endParaRPr>
          </a:p>
          <a:p>
            <a:pPr marL="285750" indent="-285750">
              <a:buFont typeface="Wingdings" panose="05000000000000000000" pitchFamily="2" charset="2"/>
              <a:buChar char="Ø"/>
            </a:pPr>
            <a:r>
              <a:rPr lang="it-IT" altLang="it-IT" sz="1400" b="1" dirty="0">
                <a:latin typeface="+mn-lt"/>
              </a:rPr>
              <a:t>Organizzazioni sindacali</a:t>
            </a:r>
            <a:r>
              <a:rPr lang="it-IT" altLang="it-IT" sz="1400" dirty="0">
                <a:latin typeface="+mn-lt"/>
              </a:rPr>
              <a:t>: iscritti </a:t>
            </a:r>
            <a:r>
              <a:rPr lang="it-IT" altLang="it-IT" sz="1400" u="sng" dirty="0">
                <a:latin typeface="+mn-lt"/>
              </a:rPr>
              <a:t>dipendenti da imprese</a:t>
            </a:r>
            <a:r>
              <a:rPr lang="it-IT" altLang="it-IT" sz="1400" dirty="0">
                <a:latin typeface="+mn-lt"/>
              </a:rPr>
              <a:t> della circoscrizione della Camera di commercio, con esclusione dei pensionati e dei dipendenti pubblici.</a:t>
            </a:r>
          </a:p>
          <a:p>
            <a:pPr marL="285750" indent="-285750">
              <a:buFont typeface="Wingdings" panose="05000000000000000000" pitchFamily="2" charset="2"/>
              <a:buChar char="Ø"/>
            </a:pPr>
            <a:endParaRPr lang="it-IT" altLang="it-IT" sz="1400" dirty="0">
              <a:latin typeface="+mn-lt"/>
            </a:endParaRPr>
          </a:p>
          <a:p>
            <a:pPr marL="285750" indent="-285750">
              <a:buFont typeface="Wingdings" panose="05000000000000000000" pitchFamily="2" charset="2"/>
              <a:buChar char="Ø"/>
            </a:pPr>
            <a:r>
              <a:rPr lang="it-IT" altLang="it-IT" sz="1400" b="1" dirty="0">
                <a:latin typeface="+mn-lt"/>
              </a:rPr>
              <a:t>Associazioni dei consumatori</a:t>
            </a:r>
            <a:r>
              <a:rPr lang="it-IT" altLang="it-IT" sz="1400" dirty="0">
                <a:latin typeface="+mn-lt"/>
              </a:rPr>
              <a:t>: iscritti della circoscrizione della Camera di commercio inclusi nell’elenco, tenuto a cura delle stesse organizzazioni di cui all’articolo 137, comma 2, lettera b) del d.lgs. 6.09.2005, n. 206 (Codice del Consumo) ovvero negli elenchi tenuti dalle associazioni riconosciute in base alle leggi regionali in materia.</a:t>
            </a:r>
          </a:p>
        </p:txBody>
      </p:sp>
      <p:sp>
        <p:nvSpPr>
          <p:cNvPr id="2" name="Segnaposto numero diapositiva 1"/>
          <p:cNvSpPr>
            <a:spLocks noGrp="1"/>
          </p:cNvSpPr>
          <p:nvPr>
            <p:ph type="sldNum" sz="quarter" idx="12"/>
          </p:nvPr>
        </p:nvSpPr>
        <p:spPr/>
        <p:txBody>
          <a:bodyPr/>
          <a:lstStyle/>
          <a:p>
            <a:pPr>
              <a:defRPr/>
            </a:pPr>
            <a:fld id="{CBCC0EA3-ADB2-4D2E-8FAB-82E0471ABDB5}" type="slidenum">
              <a:rPr lang="it-IT" smtClean="0"/>
              <a:pPr>
                <a:defRPr/>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93776"/>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4035" name="Text Box 3"/>
          <p:cNvSpPr txBox="1">
            <a:spLocks noChangeArrowheads="1"/>
          </p:cNvSpPr>
          <p:nvPr/>
        </p:nvSpPr>
        <p:spPr bwMode="auto">
          <a:xfrm>
            <a:off x="304801" y="403225"/>
            <a:ext cx="8534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Organizzazioni sindacali</a:t>
            </a:r>
            <a:br>
              <a:rPr lang="it-IT" altLang="it-IT" sz="2400" dirty="0">
                <a:solidFill>
                  <a:schemeClr val="bg1"/>
                </a:solidFill>
              </a:rPr>
            </a:br>
            <a:r>
              <a:rPr lang="it-IT" altLang="it-IT" sz="2400" dirty="0">
                <a:solidFill>
                  <a:schemeClr val="bg1"/>
                </a:solidFill>
              </a:rPr>
              <a:t>e Associazioni dei consumatori:</a:t>
            </a:r>
            <a:br>
              <a:rPr lang="it-IT" altLang="it-IT" sz="2400" dirty="0">
                <a:solidFill>
                  <a:schemeClr val="bg1"/>
                </a:solidFill>
              </a:rPr>
            </a:br>
            <a:r>
              <a:rPr lang="it-IT" altLang="it-IT" sz="2400" dirty="0">
                <a:solidFill>
                  <a:schemeClr val="bg1"/>
                </a:solidFill>
              </a:rPr>
              <a:t>Allegato D – elenco associati</a:t>
            </a:r>
          </a:p>
        </p:txBody>
      </p:sp>
      <p:sp>
        <p:nvSpPr>
          <p:cNvPr id="4100" name="Text Box 4"/>
          <p:cNvSpPr txBox="1">
            <a:spLocks noChangeArrowheads="1"/>
          </p:cNvSpPr>
          <p:nvPr/>
        </p:nvSpPr>
        <p:spPr bwMode="auto">
          <a:xfrm>
            <a:off x="492035" y="1989189"/>
            <a:ext cx="814702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altLang="it-IT" sz="1600" dirty="0">
                <a:latin typeface="+mj-lt"/>
              </a:rPr>
              <a:t>Le Organizzazioni sindacali e le Associazioni dei consumatori devono presentare l’allegato D contenente gli </a:t>
            </a:r>
            <a:r>
              <a:rPr lang="it-IT" altLang="it-IT" sz="1600" b="1" dirty="0">
                <a:latin typeface="+mj-lt"/>
              </a:rPr>
              <a:t>elenchi degli iscritti al 31/12/2021.</a:t>
            </a:r>
          </a:p>
          <a:p>
            <a:pPr marL="0" indent="0">
              <a:defRPr/>
            </a:pPr>
            <a:endParaRPr lang="it-IT" altLang="it-IT" sz="1600" dirty="0">
              <a:latin typeface="+mj-lt"/>
            </a:endParaRPr>
          </a:p>
          <a:p>
            <a:pPr marL="0" indent="0">
              <a:defRPr/>
            </a:pPr>
            <a:r>
              <a:rPr lang="it-IT" altLang="it-IT" sz="1600" dirty="0">
                <a:latin typeface="+mj-lt"/>
              </a:rPr>
              <a:t>L</a:t>
            </a:r>
            <a:r>
              <a:rPr lang="it-IT" sz="1600" dirty="0">
                <a:latin typeface="+mj-lt"/>
              </a:rPr>
              <a:t>’allegato D, </a:t>
            </a:r>
            <a:r>
              <a:rPr lang="it-IT" altLang="it-IT" sz="1600" dirty="0">
                <a:latin typeface="+mj-lt"/>
              </a:rPr>
              <a:t>deve essere presentato sotto forma di dichiarazione sostitutiva di atto di notorietà, sottoscritta dal legale rappresentante con firma digitale. L’elenco degli iscritti deve essere prodotto: </a:t>
            </a:r>
          </a:p>
          <a:p>
            <a:pPr marL="0" indent="0">
              <a:defRPr/>
            </a:pPr>
            <a:endParaRPr lang="it-IT" altLang="it-IT" sz="1600" dirty="0">
              <a:latin typeface="+mj-lt"/>
            </a:endParaRPr>
          </a:p>
          <a:p>
            <a:pPr marL="285750" indent="-285750">
              <a:spcAft>
                <a:spcPts val="600"/>
              </a:spcAft>
              <a:buFont typeface="Arial" panose="020B0604020202020204" pitchFamily="34" charset="0"/>
              <a:buChar char="•"/>
            </a:pPr>
            <a:r>
              <a:rPr lang="it-IT" altLang="it-IT" sz="1600" dirty="0">
                <a:latin typeface="+mj-lt"/>
              </a:rPr>
              <a:t>su un </a:t>
            </a:r>
            <a:r>
              <a:rPr lang="it-IT" altLang="it-IT" sz="1600" u="sng" dirty="0">
                <a:latin typeface="+mj-lt"/>
              </a:rPr>
              <a:t>supporto digitale non riscrivibile </a:t>
            </a:r>
            <a:r>
              <a:rPr lang="it-IT" altLang="it-IT" sz="1600" dirty="0">
                <a:latin typeface="+mj-lt"/>
              </a:rPr>
              <a:t>(chiavetta USB, CD o DVD) contenente copia di tale elenco in formato PDF/A (</a:t>
            </a:r>
            <a:r>
              <a:rPr lang="it-IT" altLang="it-IT" sz="1600" b="1" dirty="0">
                <a:latin typeface="+mj-lt"/>
              </a:rPr>
              <a:t>.pdf</a:t>
            </a:r>
            <a:r>
              <a:rPr lang="it-IT" altLang="it-IT" sz="1600" dirty="0">
                <a:latin typeface="+mj-lt"/>
              </a:rPr>
              <a:t>).</a:t>
            </a:r>
          </a:p>
        </p:txBody>
      </p:sp>
      <p:sp>
        <p:nvSpPr>
          <p:cNvPr id="2" name="Segnaposto numero diapositiva 1"/>
          <p:cNvSpPr>
            <a:spLocks noGrp="1"/>
          </p:cNvSpPr>
          <p:nvPr>
            <p:ph type="sldNum" sz="quarter" idx="12"/>
          </p:nvPr>
        </p:nvSpPr>
        <p:spPr/>
        <p:txBody>
          <a:bodyPr/>
          <a:lstStyle/>
          <a:p>
            <a:pPr>
              <a:defRPr/>
            </a:pPr>
            <a:fld id="{E350D9CE-70BE-46AD-80F7-54CF38ECC047}" type="slidenum">
              <a:rPr lang="it-IT" smtClean="0"/>
              <a:pPr>
                <a:defRPr/>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93776"/>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45059" name="Text Box 3"/>
          <p:cNvSpPr txBox="1">
            <a:spLocks noChangeArrowheads="1"/>
          </p:cNvSpPr>
          <p:nvPr/>
        </p:nvSpPr>
        <p:spPr bwMode="auto">
          <a:xfrm>
            <a:off x="314326" y="403225"/>
            <a:ext cx="8534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rgbClr val="FFFFFF"/>
                </a:solidFill>
              </a:rPr>
              <a:t>Organizzazioni sindacali</a:t>
            </a:r>
            <a:br>
              <a:rPr lang="it-IT" altLang="it-IT" sz="2400" dirty="0">
                <a:solidFill>
                  <a:srgbClr val="FFFFFF"/>
                </a:solidFill>
              </a:rPr>
            </a:br>
            <a:r>
              <a:rPr lang="it-IT" altLang="it-IT" sz="2400" dirty="0">
                <a:solidFill>
                  <a:srgbClr val="FFFFFF"/>
                </a:solidFill>
              </a:rPr>
              <a:t>e Associazioni dei consumatori:</a:t>
            </a:r>
            <a:br>
              <a:rPr lang="it-IT" altLang="it-IT" sz="2400" dirty="0">
                <a:solidFill>
                  <a:srgbClr val="FFFFFF"/>
                </a:solidFill>
              </a:rPr>
            </a:br>
            <a:r>
              <a:rPr lang="it-IT" altLang="it-IT" sz="2400" dirty="0">
                <a:solidFill>
                  <a:srgbClr val="FFFFFF"/>
                </a:solidFill>
              </a:rPr>
              <a:t>Allegato D – elenco associati</a:t>
            </a:r>
          </a:p>
        </p:txBody>
      </p:sp>
      <p:sp>
        <p:nvSpPr>
          <p:cNvPr id="4100" name="Text Box 4"/>
          <p:cNvSpPr txBox="1">
            <a:spLocks noChangeArrowheads="1"/>
          </p:cNvSpPr>
          <p:nvPr/>
        </p:nvSpPr>
        <p:spPr bwMode="auto">
          <a:xfrm>
            <a:off x="466683" y="1993244"/>
            <a:ext cx="8294762"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dirty="0">
                <a:latin typeface="Verdana" pitchFamily="34" charset="0"/>
              </a:rPr>
              <a:t>Gli elenchi sui supporti digitali non riscrivibili possono essere consegnati/trasmessi:</a:t>
            </a:r>
          </a:p>
          <a:p>
            <a:pPr marL="0" indent="0">
              <a:defRPr/>
            </a:pPr>
            <a:endParaRPr lang="it-IT" sz="1600" dirty="0">
              <a:latin typeface="Verdana" pitchFamily="34" charset="0"/>
            </a:endParaRPr>
          </a:p>
          <a:p>
            <a:pPr marL="342900" indent="-342900">
              <a:buFont typeface="+mj-lt"/>
              <a:buAutoNum type="arabicPeriod"/>
              <a:defRPr/>
            </a:pPr>
            <a:r>
              <a:rPr lang="it-IT" sz="1600" dirty="0">
                <a:latin typeface="Verdana" pitchFamily="34" charset="0"/>
              </a:rPr>
              <a:t>in busta chiusa sigillata, recante la dicitura “Allegato D”.</a:t>
            </a:r>
            <a:r>
              <a:rPr lang="it-IT" sz="1600" b="1" dirty="0">
                <a:latin typeface="Verdana" pitchFamily="34" charset="0"/>
              </a:rPr>
              <a:t> </a:t>
            </a:r>
          </a:p>
          <a:p>
            <a:pPr marL="0" indent="0">
              <a:defRPr/>
            </a:pPr>
            <a:r>
              <a:rPr lang="it-IT" sz="1600" b="1" dirty="0">
                <a:latin typeface="Verdana" pitchFamily="34" charset="0"/>
              </a:rPr>
              <a:t>     </a:t>
            </a:r>
            <a:r>
              <a:rPr lang="it-IT" sz="1600" dirty="0">
                <a:latin typeface="Verdana" pitchFamily="34" charset="0"/>
              </a:rPr>
              <a:t>Il file contenuto nel supporto deve essere </a:t>
            </a:r>
            <a:r>
              <a:rPr lang="it-IT" sz="1600" b="1" dirty="0">
                <a:latin typeface="Verdana" pitchFamily="34" charset="0"/>
              </a:rPr>
              <a:t>firmato    </a:t>
            </a:r>
          </a:p>
          <a:p>
            <a:pPr marL="0" indent="0">
              <a:spcAft>
                <a:spcPts val="1200"/>
              </a:spcAft>
              <a:defRPr/>
            </a:pPr>
            <a:r>
              <a:rPr lang="it-IT" sz="1600" b="1" dirty="0">
                <a:latin typeface="Verdana" pitchFamily="34" charset="0"/>
              </a:rPr>
              <a:t>     digitalmente</a:t>
            </a:r>
            <a:r>
              <a:rPr lang="it-IT" sz="1600" dirty="0">
                <a:latin typeface="Verdana" pitchFamily="34" charset="0"/>
              </a:rPr>
              <a:t> (</a:t>
            </a:r>
            <a:r>
              <a:rPr lang="it-IT" sz="1600" u="sng" dirty="0">
                <a:latin typeface="Verdana" pitchFamily="34" charset="0"/>
              </a:rPr>
              <a:t>procedura consigliata </a:t>
            </a:r>
            <a:r>
              <a:rPr lang="it-IT" sz="1600" dirty="0">
                <a:latin typeface="Verdana" pitchFamily="34" charset="0"/>
              </a:rPr>
              <a:t>; totale 2  buste, una interna all’altra)</a:t>
            </a:r>
          </a:p>
          <a:p>
            <a:pPr marL="0" indent="0" algn="ctr">
              <a:spcAft>
                <a:spcPts val="1200"/>
              </a:spcAft>
              <a:defRPr/>
            </a:pPr>
            <a:r>
              <a:rPr lang="it-IT" sz="1600" i="1" u="sng" dirty="0">
                <a:latin typeface="Verdana" pitchFamily="34" charset="0"/>
              </a:rPr>
              <a:t>oppure</a:t>
            </a:r>
            <a:r>
              <a:rPr lang="it-IT" sz="1600" dirty="0">
                <a:latin typeface="Verdana" pitchFamily="34" charset="0"/>
              </a:rPr>
              <a:t> </a:t>
            </a:r>
          </a:p>
          <a:p>
            <a:pPr marL="342900" indent="-342900">
              <a:buFont typeface="+mj-lt"/>
              <a:buAutoNum type="arabicPeriod" startAt="2"/>
              <a:defRPr/>
            </a:pPr>
            <a:r>
              <a:rPr lang="it-IT" sz="1600" dirty="0">
                <a:latin typeface="Verdana" pitchFamily="34" charset="0"/>
              </a:rPr>
              <a:t>previa crittografia del file con tecnica asimmetrica,  utilizzando una  chiave pubblica, indicata dalla Camera di Commercio e resa nota tramite pubblicazione sul sito internet.  </a:t>
            </a:r>
          </a:p>
          <a:p>
            <a:pPr marL="0" indent="0">
              <a:defRPr/>
            </a:pPr>
            <a:r>
              <a:rPr lang="it-IT" sz="1600" b="1" dirty="0">
                <a:latin typeface="Verdana" pitchFamily="34" charset="0"/>
              </a:rPr>
              <a:t>    </a:t>
            </a:r>
            <a:r>
              <a:rPr lang="it-IT" sz="1600" dirty="0">
                <a:latin typeface="Verdana" pitchFamily="34" charset="0"/>
              </a:rPr>
              <a:t> Il file contenuto nel supporto deve essere </a:t>
            </a:r>
            <a:r>
              <a:rPr lang="it-IT" sz="1600" b="1" dirty="0">
                <a:latin typeface="Verdana" pitchFamily="34" charset="0"/>
              </a:rPr>
              <a:t>prima</a:t>
            </a:r>
            <a:r>
              <a:rPr lang="it-IT" sz="1600" dirty="0">
                <a:latin typeface="Verdana" pitchFamily="34" charset="0"/>
              </a:rPr>
              <a:t> </a:t>
            </a:r>
            <a:r>
              <a:rPr lang="it-IT" sz="1600" b="1" u="sng" dirty="0">
                <a:latin typeface="Verdana" pitchFamily="34" charset="0"/>
              </a:rPr>
              <a:t>firmato</a:t>
            </a:r>
          </a:p>
          <a:p>
            <a:pPr marL="0" indent="0">
              <a:defRPr/>
            </a:pPr>
            <a:r>
              <a:rPr lang="it-IT" sz="1600" b="1" dirty="0">
                <a:latin typeface="Verdana" pitchFamily="34" charset="0"/>
              </a:rPr>
              <a:t>     </a:t>
            </a:r>
            <a:r>
              <a:rPr lang="it-IT" sz="1600" b="1" u="sng" dirty="0">
                <a:latin typeface="Verdana" pitchFamily="34" charset="0"/>
              </a:rPr>
              <a:t>digitalmente</a:t>
            </a:r>
            <a:r>
              <a:rPr lang="it-IT" sz="1600" dirty="0">
                <a:latin typeface="Verdana" pitchFamily="34" charset="0"/>
              </a:rPr>
              <a:t> e </a:t>
            </a:r>
            <a:r>
              <a:rPr lang="it-IT" sz="1600" b="1" dirty="0">
                <a:latin typeface="Verdana" pitchFamily="34" charset="0"/>
              </a:rPr>
              <a:t>poi</a:t>
            </a:r>
            <a:r>
              <a:rPr lang="it-IT" sz="1600" dirty="0">
                <a:latin typeface="Verdana" pitchFamily="34" charset="0"/>
              </a:rPr>
              <a:t> </a:t>
            </a:r>
            <a:r>
              <a:rPr lang="it-IT" sz="1600" b="1" u="sng" dirty="0">
                <a:latin typeface="Verdana" pitchFamily="34" charset="0"/>
              </a:rPr>
              <a:t>crittografato</a:t>
            </a:r>
            <a:r>
              <a:rPr lang="it-IT" sz="1600" dirty="0">
                <a:latin typeface="Verdana" pitchFamily="34" charset="0"/>
              </a:rPr>
              <a:t>.</a:t>
            </a:r>
          </a:p>
        </p:txBody>
      </p:sp>
      <p:sp>
        <p:nvSpPr>
          <p:cNvPr id="45061" name="Segnaposto numero diapositiva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fld id="{28E6A341-86D6-48B6-8A83-01368AF9BB8E}" type="slidenum">
              <a:rPr lang="it-IT" altLang="it-IT" sz="1000" smtClean="0">
                <a:solidFill>
                  <a:srgbClr val="A7A399"/>
                </a:solidFill>
                <a:latin typeface="Times New Roman" pitchFamily="18" charset="0"/>
              </a:rPr>
              <a:pPr eaLnBrk="1" hangingPunct="1">
                <a:spcBef>
                  <a:spcPct val="0"/>
                </a:spcBef>
                <a:buClrTx/>
                <a:buSzTx/>
                <a:buFontTx/>
                <a:buNone/>
              </a:pPr>
              <a:t>34</a:t>
            </a:fld>
            <a:endParaRPr lang="it-IT" altLang="it-IT" sz="1000">
              <a:solidFill>
                <a:srgbClr val="A7A399"/>
              </a:solidFill>
              <a:latin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36004" y="321072"/>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6083" name="Text Box 3"/>
          <p:cNvSpPr txBox="1">
            <a:spLocks noChangeArrowheads="1"/>
          </p:cNvSpPr>
          <p:nvPr/>
        </p:nvSpPr>
        <p:spPr bwMode="auto">
          <a:xfrm>
            <a:off x="295275" y="396875"/>
            <a:ext cx="85693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Organizzazioni sindacali</a:t>
            </a:r>
            <a:br>
              <a:rPr lang="it-IT" altLang="it-IT" sz="2400" dirty="0">
                <a:solidFill>
                  <a:schemeClr val="bg1"/>
                </a:solidFill>
              </a:rPr>
            </a:br>
            <a:r>
              <a:rPr lang="it-IT" altLang="it-IT" sz="2400" dirty="0">
                <a:solidFill>
                  <a:schemeClr val="bg1"/>
                </a:solidFill>
              </a:rPr>
              <a:t>e Associazioni dei consumatori:</a:t>
            </a:r>
            <a:br>
              <a:rPr lang="it-IT" altLang="it-IT" sz="2400" dirty="0">
                <a:solidFill>
                  <a:schemeClr val="bg1"/>
                </a:solidFill>
              </a:rPr>
            </a:br>
            <a:r>
              <a:rPr lang="it-IT" altLang="it-IT" sz="2400" dirty="0">
                <a:solidFill>
                  <a:schemeClr val="bg1"/>
                </a:solidFill>
              </a:rPr>
              <a:t>Allegato D – elenco associati</a:t>
            </a:r>
          </a:p>
        </p:txBody>
      </p:sp>
      <p:sp>
        <p:nvSpPr>
          <p:cNvPr id="4100" name="Text Box 4"/>
          <p:cNvSpPr txBox="1">
            <a:spLocks noChangeArrowheads="1"/>
          </p:cNvSpPr>
          <p:nvPr/>
        </p:nvSpPr>
        <p:spPr bwMode="auto">
          <a:xfrm>
            <a:off x="395288" y="1988840"/>
            <a:ext cx="8353425"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285750" indent="-285750">
              <a:spcAft>
                <a:spcPts val="600"/>
              </a:spcAft>
              <a:buFont typeface="Wingdings" pitchFamily="2" charset="2"/>
              <a:buChar char="Ø"/>
              <a:defRPr/>
            </a:pPr>
            <a:r>
              <a:rPr lang="it-IT" sz="1600" dirty="0">
                <a:latin typeface="+mj-lt"/>
              </a:rPr>
              <a:t>L’elenco salvato con estensione </a:t>
            </a:r>
            <a:r>
              <a:rPr lang="it-IT" sz="1600" b="1" dirty="0">
                <a:latin typeface="+mj-lt"/>
              </a:rPr>
              <a:t>“.pdf”</a:t>
            </a:r>
            <a:r>
              <a:rPr lang="it-IT" sz="1600" dirty="0">
                <a:latin typeface="+mj-lt"/>
              </a:rPr>
              <a:t> deve essere redatto secondo l'esempio di seguito riportato</a:t>
            </a:r>
          </a:p>
          <a:p>
            <a:pPr marL="285750" indent="-285750">
              <a:spcAft>
                <a:spcPts val="600"/>
              </a:spcAft>
              <a:buFont typeface="Wingdings" pitchFamily="2" charset="2"/>
              <a:buChar char="Ø"/>
              <a:defRPr/>
            </a:pPr>
            <a:r>
              <a:rPr lang="it-IT" sz="1600" dirty="0">
                <a:latin typeface="+mj-lt"/>
              </a:rPr>
              <a:t>L’elenco si traduce in un singolo record per organizzazione/associazione</a:t>
            </a:r>
          </a:p>
          <a:p>
            <a:pPr marL="285750" indent="-285750">
              <a:spcAft>
                <a:spcPts val="600"/>
              </a:spcAft>
              <a:buFont typeface="Wingdings" pitchFamily="2" charset="2"/>
              <a:buChar char="Ø"/>
              <a:defRPr/>
            </a:pPr>
            <a:r>
              <a:rPr lang="it-IT" sz="1600" dirty="0">
                <a:latin typeface="+mj-lt"/>
              </a:rPr>
              <a:t> Nella prima riga vanno  riportate le denominazioni dei campi</a:t>
            </a:r>
          </a:p>
        </p:txBody>
      </p:sp>
      <p:sp>
        <p:nvSpPr>
          <p:cNvPr id="2" name="Segnaposto numero diapositiva 1"/>
          <p:cNvSpPr>
            <a:spLocks noGrp="1"/>
          </p:cNvSpPr>
          <p:nvPr>
            <p:ph type="sldNum" sz="quarter" idx="12"/>
          </p:nvPr>
        </p:nvSpPr>
        <p:spPr/>
        <p:txBody>
          <a:bodyPr/>
          <a:lstStyle/>
          <a:p>
            <a:pPr>
              <a:defRPr/>
            </a:pPr>
            <a:fld id="{68B67D3F-EA29-4C6B-B2BB-E5481CBAA04A}" type="slidenum">
              <a:rPr lang="it-IT" smtClean="0"/>
              <a:pPr>
                <a:defRPr/>
              </a:pPr>
              <a:t>35</a:t>
            </a:fld>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1576750182"/>
              </p:ext>
            </p:extLst>
          </p:nvPr>
        </p:nvGraphicFramePr>
        <p:xfrm>
          <a:off x="611560" y="3717032"/>
          <a:ext cx="7848872" cy="2185989"/>
        </p:xfrm>
        <a:graphic>
          <a:graphicData uri="http://schemas.openxmlformats.org/drawingml/2006/table">
            <a:tbl>
              <a:tblPr firstRow="1" bandRow="1">
                <a:tableStyleId>{21E4AEA4-8DFA-4A89-87EB-49C32662AFE0}</a:tableStyleId>
              </a:tblPr>
              <a:tblGrid>
                <a:gridCol w="1716575">
                  <a:extLst>
                    <a:ext uri="{9D8B030D-6E8A-4147-A177-3AD203B41FA5}">
                      <a16:colId xmlns:a16="http://schemas.microsoft.com/office/drawing/2014/main" val="20000"/>
                    </a:ext>
                  </a:extLst>
                </a:gridCol>
                <a:gridCol w="1553423">
                  <a:extLst>
                    <a:ext uri="{9D8B030D-6E8A-4147-A177-3AD203B41FA5}">
                      <a16:colId xmlns:a16="http://schemas.microsoft.com/office/drawing/2014/main" val="20001"/>
                    </a:ext>
                  </a:extLst>
                </a:gridCol>
                <a:gridCol w="1614640">
                  <a:extLst>
                    <a:ext uri="{9D8B030D-6E8A-4147-A177-3AD203B41FA5}">
                      <a16:colId xmlns:a16="http://schemas.microsoft.com/office/drawing/2014/main" val="20002"/>
                    </a:ext>
                  </a:extLst>
                </a:gridCol>
                <a:gridCol w="2964234">
                  <a:extLst>
                    <a:ext uri="{9D8B030D-6E8A-4147-A177-3AD203B41FA5}">
                      <a16:colId xmlns:a16="http://schemas.microsoft.com/office/drawing/2014/main" val="20003"/>
                    </a:ext>
                  </a:extLst>
                </a:gridCol>
              </a:tblGrid>
              <a:tr h="864314">
                <a:tc>
                  <a:txBody>
                    <a:bodyPr/>
                    <a:lstStyle/>
                    <a:p>
                      <a:pPr algn="ctr"/>
                      <a:r>
                        <a:rPr lang="it-IT" sz="1200" dirty="0"/>
                        <a:t>progressivo</a:t>
                      </a:r>
                      <a:endParaRPr lang="it-IT" sz="1200" b="0" dirty="0"/>
                    </a:p>
                  </a:txBody>
                  <a:tcPr marL="91448" marR="91448" marT="45711" marB="45711" anchor="ctr"/>
                </a:tc>
                <a:tc>
                  <a:txBody>
                    <a:bodyPr/>
                    <a:lstStyle/>
                    <a:p>
                      <a:pPr algn="ctr"/>
                      <a:r>
                        <a:rPr lang="it-IT" sz="1200" dirty="0"/>
                        <a:t>nome</a:t>
                      </a:r>
                    </a:p>
                  </a:txBody>
                  <a:tcPr marL="91448" marR="91448" marT="45711" marB="45711" anchor="ctr"/>
                </a:tc>
                <a:tc>
                  <a:txBody>
                    <a:bodyPr/>
                    <a:lstStyle/>
                    <a:p>
                      <a:pPr algn="ctr"/>
                      <a:r>
                        <a:rPr lang="it-IT" sz="1200" dirty="0"/>
                        <a:t>cognome</a:t>
                      </a:r>
                    </a:p>
                  </a:txBody>
                  <a:tcPr marL="91448" marR="91448" marT="45711" marB="45711" anchor="ctr"/>
                </a:tc>
                <a:tc>
                  <a:txBody>
                    <a:bodyPr/>
                    <a:lstStyle/>
                    <a:p>
                      <a:pPr algn="ctr"/>
                      <a:r>
                        <a:rPr lang="it-IT" sz="1200" dirty="0"/>
                        <a:t>altri</a:t>
                      </a:r>
                      <a:r>
                        <a:rPr lang="it-IT" sz="1200" baseline="0" dirty="0"/>
                        <a:t> elementi di individuazione dell’iscritto</a:t>
                      </a:r>
                      <a:endParaRPr lang="it-IT" sz="1200" dirty="0"/>
                    </a:p>
                  </a:txBody>
                  <a:tcPr marL="91448" marR="91448" marT="45711" marB="45711" anchor="ctr"/>
                </a:tc>
                <a:extLst>
                  <a:ext uri="{0D108BD9-81ED-4DB2-BD59-A6C34878D82A}">
                    <a16:rowId xmlns:a16="http://schemas.microsoft.com/office/drawing/2014/main" val="10000"/>
                  </a:ext>
                </a:extLst>
              </a:tr>
              <a:tr h="864314">
                <a:tc>
                  <a:txBody>
                    <a:bodyPr/>
                    <a:lstStyle/>
                    <a:p>
                      <a:r>
                        <a:rPr lang="it-IT" sz="1100" dirty="0"/>
                        <a:t>1</a:t>
                      </a:r>
                    </a:p>
                  </a:txBody>
                  <a:tcPr marL="91448" marR="91448" marT="45711" marB="45711"/>
                </a:tc>
                <a:tc>
                  <a:txBody>
                    <a:bodyPr/>
                    <a:lstStyle/>
                    <a:p>
                      <a:r>
                        <a:rPr lang="it-IT" sz="1100" dirty="0"/>
                        <a:t>Mario</a:t>
                      </a:r>
                    </a:p>
                  </a:txBody>
                  <a:tcPr marL="91448" marR="91448" marT="45711" marB="45711"/>
                </a:tc>
                <a:tc>
                  <a:txBody>
                    <a:bodyPr/>
                    <a:lstStyle/>
                    <a:p>
                      <a:r>
                        <a:rPr lang="it-IT" sz="1100" dirty="0"/>
                        <a:t>Rossi</a:t>
                      </a:r>
                    </a:p>
                  </a:txBody>
                  <a:tcPr marL="91448" marR="91448" marT="45711" marB="4571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100" u="none" strike="noStrike" kern="1200" cap="none" spc="0" normalizeH="0" baseline="0" noProof="0" dirty="0">
                          <a:ln>
                            <a:noFill/>
                          </a:ln>
                          <a:effectLst/>
                          <a:uLnTx/>
                          <a:uFillTx/>
                        </a:rPr>
                        <a:t>via Roma 1</a:t>
                      </a:r>
                    </a:p>
                    <a:p>
                      <a:r>
                        <a:rPr lang="it-IT" sz="1100" dirty="0"/>
                        <a:t>Milano</a:t>
                      </a:r>
                    </a:p>
                  </a:txBody>
                  <a:tcPr marL="91448" marR="91448" marT="45711" marB="45711"/>
                </a:tc>
                <a:extLst>
                  <a:ext uri="{0D108BD9-81ED-4DB2-BD59-A6C34878D82A}">
                    <a16:rowId xmlns:a16="http://schemas.microsoft.com/office/drawing/2014/main" val="10001"/>
                  </a:ext>
                </a:extLst>
              </a:tr>
              <a:tr h="457361">
                <a:tc>
                  <a:txBody>
                    <a:bodyPr/>
                    <a:lstStyle/>
                    <a:p>
                      <a:r>
                        <a:rPr lang="it-IT" sz="1100" dirty="0"/>
                        <a:t>2</a:t>
                      </a:r>
                    </a:p>
                  </a:txBody>
                  <a:tcPr marL="91448" marR="91448" marT="45711" marB="45711"/>
                </a:tc>
                <a:tc>
                  <a:txBody>
                    <a:bodyPr/>
                    <a:lstStyle/>
                    <a:p>
                      <a:r>
                        <a:rPr lang="it-IT" sz="1200" dirty="0"/>
                        <a:t>Bruno</a:t>
                      </a:r>
                      <a:r>
                        <a:rPr lang="it-IT" sz="1000" dirty="0"/>
                        <a:t> </a:t>
                      </a:r>
                    </a:p>
                  </a:txBody>
                  <a:tcPr marL="91448" marR="91448" marT="45711" marB="45711"/>
                </a:tc>
                <a:tc>
                  <a:txBody>
                    <a:bodyPr/>
                    <a:lstStyle/>
                    <a:p>
                      <a:r>
                        <a:rPr lang="it-IT" sz="1100" dirty="0"/>
                        <a:t>Bianchi</a:t>
                      </a:r>
                      <a:endParaRPr lang="it-IT" sz="1100" spc="-150" dirty="0"/>
                    </a:p>
                  </a:txBody>
                  <a:tcPr marL="91448" marR="91448" marT="45711" marB="45711"/>
                </a:tc>
                <a:tc>
                  <a:txBody>
                    <a:bodyPr/>
                    <a:lstStyle/>
                    <a:p>
                      <a:r>
                        <a:rPr lang="it-IT" sz="1100" spc="-150" dirty="0"/>
                        <a:t>via Umberto 15</a:t>
                      </a:r>
                    </a:p>
                    <a:p>
                      <a:r>
                        <a:rPr lang="it-IT" sz="1100" dirty="0"/>
                        <a:t>Pero</a:t>
                      </a:r>
                    </a:p>
                  </a:txBody>
                  <a:tcPr marL="91448" marR="91448" marT="45711" marB="45711"/>
                </a:tc>
                <a:extLst>
                  <a:ext uri="{0D108BD9-81ED-4DB2-BD59-A6C34878D82A}">
                    <a16:rowId xmlns:a16="http://schemas.microsoft.com/office/drawing/2014/main" val="10002"/>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87426"/>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7107" name="Text Box 3"/>
          <p:cNvSpPr txBox="1">
            <a:spLocks noChangeArrowheads="1"/>
          </p:cNvSpPr>
          <p:nvPr/>
        </p:nvSpPr>
        <p:spPr bwMode="auto">
          <a:xfrm>
            <a:off x="323850" y="396875"/>
            <a:ext cx="84963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r>
              <a:rPr lang="it-IT" altLang="it-IT" sz="2400" dirty="0">
                <a:solidFill>
                  <a:schemeClr val="bg1"/>
                </a:solidFill>
              </a:rPr>
              <a:t>Organizzazioni imprenditoriali, Organizzazioni sindacali e Associazioni dei consumatori:</a:t>
            </a:r>
            <a:br>
              <a:rPr lang="it-IT" altLang="it-IT" sz="2400" dirty="0">
                <a:solidFill>
                  <a:schemeClr val="bg1"/>
                </a:solidFill>
              </a:rPr>
            </a:br>
            <a:r>
              <a:rPr lang="it-IT" altLang="it-IT" sz="2400" dirty="0">
                <a:solidFill>
                  <a:schemeClr val="bg1"/>
                </a:solidFill>
              </a:rPr>
              <a:t>Allegato E - Apparentamenti</a:t>
            </a:r>
          </a:p>
        </p:txBody>
      </p:sp>
      <p:sp>
        <p:nvSpPr>
          <p:cNvPr id="4100" name="Text Box 4"/>
          <p:cNvSpPr txBox="1">
            <a:spLocks noChangeArrowheads="1"/>
          </p:cNvSpPr>
          <p:nvPr/>
        </p:nvSpPr>
        <p:spPr bwMode="auto">
          <a:xfrm>
            <a:off x="503548" y="1990463"/>
            <a:ext cx="8136904"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dirty="0">
                <a:latin typeface="Verdana" pitchFamily="34" charset="0"/>
              </a:rPr>
              <a:t>Due o più Organizzazioni imprenditoriali, due o più Organizzazioni sindacali, due o più Associazioni dei consumatori </a:t>
            </a:r>
            <a:r>
              <a:rPr lang="it-IT" sz="1600" b="1" dirty="0">
                <a:latin typeface="Verdana" pitchFamily="34" charset="0"/>
              </a:rPr>
              <a:t>anche appartenenti alla medesima confederazione nazionale </a:t>
            </a:r>
            <a:r>
              <a:rPr lang="it-IT" sz="1600" dirty="0">
                <a:latin typeface="Verdana" pitchFamily="34" charset="0"/>
              </a:rPr>
              <a:t>ma con rappresentanze provinciali differenti tra i territori di Milano, Monza e Brianza e Lodi,</a:t>
            </a:r>
            <a:r>
              <a:rPr lang="it-IT" sz="1600" b="1" dirty="0">
                <a:latin typeface="Verdana" pitchFamily="34" charset="0"/>
              </a:rPr>
              <a:t> </a:t>
            </a:r>
            <a:r>
              <a:rPr lang="it-IT" sz="1600" dirty="0">
                <a:latin typeface="Verdana" pitchFamily="34" charset="0"/>
              </a:rPr>
              <a:t>possono concorrere congiuntamente tra loro all’assegnazione della rappresentanza in seno al Consiglio.</a:t>
            </a:r>
          </a:p>
          <a:p>
            <a:pPr marL="0" indent="0">
              <a:defRPr/>
            </a:pPr>
            <a:endParaRPr lang="it-IT" sz="1600" dirty="0">
              <a:latin typeface="Verdana" pitchFamily="34" charset="0"/>
            </a:endParaRPr>
          </a:p>
          <a:p>
            <a:pPr marL="0" indent="0">
              <a:defRPr/>
            </a:pPr>
            <a:r>
              <a:rPr lang="it-IT" sz="1400" dirty="0">
                <a:latin typeface="Verdana" pitchFamily="34" charset="0"/>
              </a:rPr>
              <a:t>(Parere MISE 0225073 del 22/12/2014)</a:t>
            </a:r>
          </a:p>
          <a:p>
            <a:pPr marL="0" indent="0" algn="just">
              <a:defRPr/>
            </a:pPr>
            <a:endParaRPr lang="it-IT" sz="1400" b="1"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9FB6CEA1-992C-4577-81B2-01DB48E57450}" type="slidenum">
              <a:rPr lang="it-IT" smtClean="0"/>
              <a:pPr>
                <a:defRPr/>
              </a:pPr>
              <a:t>36</a:t>
            </a:fld>
            <a:endParaRPr lang="it-IT"/>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96951"/>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8131" name="Text Box 3"/>
          <p:cNvSpPr txBox="1">
            <a:spLocks noChangeArrowheads="1"/>
          </p:cNvSpPr>
          <p:nvPr/>
        </p:nvSpPr>
        <p:spPr bwMode="auto">
          <a:xfrm>
            <a:off x="342899" y="406400"/>
            <a:ext cx="85058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sz="2400" dirty="0">
                <a:solidFill>
                  <a:schemeClr val="bg1"/>
                </a:solidFill>
              </a:rPr>
              <a:t>Organizzazioni imprenditoriali, Organizzazioni sindacali e Associazioni dei consumatori:</a:t>
            </a:r>
            <a:br>
              <a:rPr lang="it-IT" altLang="it-IT" sz="2400" dirty="0">
                <a:solidFill>
                  <a:schemeClr val="bg1"/>
                </a:solidFill>
              </a:rPr>
            </a:br>
            <a:r>
              <a:rPr lang="it-IT" altLang="it-IT" sz="2400" dirty="0">
                <a:solidFill>
                  <a:schemeClr val="bg1"/>
                </a:solidFill>
              </a:rPr>
              <a:t>Allegato E - apparentamenti</a:t>
            </a:r>
          </a:p>
        </p:txBody>
      </p:sp>
      <p:sp>
        <p:nvSpPr>
          <p:cNvPr id="4100" name="Text Box 4"/>
          <p:cNvSpPr txBox="1">
            <a:spLocks noChangeArrowheads="1"/>
          </p:cNvSpPr>
          <p:nvPr/>
        </p:nvSpPr>
        <p:spPr bwMode="auto">
          <a:xfrm>
            <a:off x="396081" y="1988840"/>
            <a:ext cx="8351838" cy="401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defRPr/>
            </a:pPr>
            <a:r>
              <a:rPr lang="it-IT" sz="1600" dirty="0">
                <a:latin typeface="Verdana" pitchFamily="34" charset="0"/>
              </a:rPr>
              <a:t>A tal fine occorre presentare:</a:t>
            </a:r>
          </a:p>
          <a:p>
            <a:pPr marL="0" indent="0">
              <a:defRPr/>
            </a:pPr>
            <a:endParaRPr lang="it-IT" sz="1600" dirty="0">
              <a:latin typeface="Verdana" pitchFamily="34" charset="0"/>
            </a:endParaRPr>
          </a:p>
          <a:p>
            <a:pPr marL="0" indent="0">
              <a:spcAft>
                <a:spcPts val="600"/>
              </a:spcAft>
              <a:defRPr/>
            </a:pPr>
            <a:r>
              <a:rPr lang="it-IT" sz="1600" dirty="0">
                <a:latin typeface="Verdana" pitchFamily="34" charset="0"/>
              </a:rPr>
              <a:t>Una </a:t>
            </a:r>
            <a:r>
              <a:rPr lang="it-IT" sz="1600" u="sng" dirty="0">
                <a:latin typeface="Verdana" pitchFamily="34" charset="0"/>
              </a:rPr>
              <a:t>dichiarazione in formato cartaceo</a:t>
            </a:r>
            <a:r>
              <a:rPr lang="it-IT" sz="1600" dirty="0">
                <a:latin typeface="Verdana" pitchFamily="34" charset="0"/>
              </a:rPr>
              <a:t>:</a:t>
            </a:r>
          </a:p>
          <a:p>
            <a:pPr marL="342900" indent="-342900">
              <a:buFont typeface="Wingdings" panose="05000000000000000000" pitchFamily="2" charset="2"/>
              <a:buChar char="Ø"/>
              <a:defRPr/>
            </a:pPr>
            <a:r>
              <a:rPr lang="it-IT" sz="1600" dirty="0">
                <a:latin typeface="Verdana" pitchFamily="34" charset="0"/>
              </a:rPr>
              <a:t>contenente </a:t>
            </a:r>
            <a:r>
              <a:rPr lang="it-IT" sz="1600" dirty="0">
                <a:solidFill>
                  <a:prstClr val="black"/>
                </a:solidFill>
                <a:latin typeface="Verdana" pitchFamily="34" charset="0"/>
              </a:rPr>
              <a:t>la volontà di partecipare unitariamente al procedimento per la nomina dei componenti il consiglio camerale, </a:t>
            </a:r>
            <a:r>
              <a:rPr lang="it-IT" sz="1600" dirty="0">
                <a:latin typeface="Verdana" pitchFamily="34" charset="0"/>
              </a:rPr>
              <a:t>redatta secondo lo schema </a:t>
            </a:r>
            <a:r>
              <a:rPr lang="it-IT" sz="1600" b="1" dirty="0">
                <a:latin typeface="Verdana" pitchFamily="34" charset="0"/>
                <a:hlinkClick r:id="rId2"/>
              </a:rPr>
              <a:t>dell’allegato E.</a:t>
            </a:r>
            <a:endParaRPr lang="it-IT" sz="1600" b="1" dirty="0">
              <a:latin typeface="Verdana" pitchFamily="34" charset="0"/>
            </a:endParaRPr>
          </a:p>
          <a:p>
            <a:pPr marL="342900" indent="-342900">
              <a:buFont typeface="Wingdings" panose="05000000000000000000" pitchFamily="2" charset="2"/>
              <a:buChar char="Ø"/>
              <a:defRPr/>
            </a:pPr>
            <a:r>
              <a:rPr lang="it-IT" sz="1600" u="sng" dirty="0">
                <a:latin typeface="Verdana" pitchFamily="34" charset="0"/>
              </a:rPr>
              <a:t>sottoscritta congiuntamente </a:t>
            </a:r>
            <a:r>
              <a:rPr lang="it-IT" sz="1600" dirty="0">
                <a:latin typeface="Verdana" pitchFamily="34" charset="0"/>
              </a:rPr>
              <a:t>dai legali rappresentanti delle Organizzazioni o delle Associazioni partecipanti, con allegata copia dei documenti di identità validi, non autenticati, dei sottoscrittori.</a:t>
            </a:r>
          </a:p>
          <a:p>
            <a:pPr marL="285750" indent="-285750">
              <a:lnSpc>
                <a:spcPct val="115000"/>
              </a:lnSpc>
              <a:spcAft>
                <a:spcPts val="0"/>
              </a:spcAft>
              <a:buFont typeface="Wingdings" panose="05000000000000000000" pitchFamily="2" charset="2"/>
              <a:buChar char="Ø"/>
              <a:defRPr/>
            </a:pPr>
            <a:r>
              <a:rPr lang="it-IT" sz="1600" dirty="0">
                <a:latin typeface="Verdana" pitchFamily="34" charset="0"/>
              </a:rPr>
              <a:t>presentata  </a:t>
            </a:r>
            <a:r>
              <a:rPr lang="it-IT" sz="1600" u="sng" dirty="0">
                <a:latin typeface="Verdana" pitchFamily="34" charset="0"/>
              </a:rPr>
              <a:t>contestualmente</a:t>
            </a:r>
            <a:r>
              <a:rPr lang="it-IT" sz="1600" dirty="0">
                <a:latin typeface="Verdana" pitchFamily="34" charset="0"/>
              </a:rPr>
              <a:t>  agli  allegati  A e B  (per  le  Organizzazioni  imprenditoriali) oppure C e D (per Organizzazioni Sindacali e Associazioni dei consumatori).</a:t>
            </a:r>
          </a:p>
          <a:p>
            <a:pPr marL="285750" indent="-285750">
              <a:lnSpc>
                <a:spcPct val="115000"/>
              </a:lnSpc>
              <a:spcAft>
                <a:spcPts val="0"/>
              </a:spcAft>
              <a:buFont typeface="Arial" panose="020B0604020202020204" pitchFamily="34" charset="0"/>
              <a:buChar char="•"/>
              <a:defRPr/>
            </a:pPr>
            <a:endParaRPr lang="it-IT" sz="1600" dirty="0">
              <a:latin typeface="Verdana" pitchFamily="34" charset="0"/>
            </a:endParaRPr>
          </a:p>
          <a:p>
            <a:pPr marL="0" indent="0">
              <a:defRPr/>
            </a:pPr>
            <a:r>
              <a:rPr lang="it-IT" sz="1600" dirty="0">
                <a:latin typeface="Verdana"/>
                <a:ea typeface="Verdana"/>
                <a:cs typeface="Verdana"/>
              </a:rPr>
              <a:t>I dati devono essere dichiarati </a:t>
            </a:r>
            <a:r>
              <a:rPr lang="it-IT" sz="1600" b="1" dirty="0">
                <a:latin typeface="Verdana" pitchFamily="34" charset="0"/>
              </a:rPr>
              <a:t>disgiuntamente </a:t>
            </a:r>
            <a:r>
              <a:rPr lang="it-IT" sz="1600" dirty="0">
                <a:latin typeface="Verdana" pitchFamily="34" charset="0"/>
              </a:rPr>
              <a:t>da ciascuna Organizzazione e Associazione apparentate.</a:t>
            </a:r>
          </a:p>
        </p:txBody>
      </p:sp>
      <p:sp>
        <p:nvSpPr>
          <p:cNvPr id="2" name="Segnaposto numero diapositiva 1"/>
          <p:cNvSpPr>
            <a:spLocks noGrp="1"/>
          </p:cNvSpPr>
          <p:nvPr>
            <p:ph type="sldNum" sz="quarter" idx="12"/>
          </p:nvPr>
        </p:nvSpPr>
        <p:spPr/>
        <p:txBody>
          <a:bodyPr/>
          <a:lstStyle/>
          <a:p>
            <a:pPr>
              <a:defRPr/>
            </a:pPr>
            <a:fld id="{816578FF-166E-4FDE-869A-061B87D9FF0F}" type="slidenum">
              <a:rPr lang="it-IT" smtClean="0"/>
              <a:pPr>
                <a:defRPr/>
              </a:pPr>
              <a:t>37</a:t>
            </a:fld>
            <a:endParaRPr lang="it-IT"/>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3063" y="284859"/>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9155" name="Text Box 3"/>
          <p:cNvSpPr txBox="1">
            <a:spLocks noChangeArrowheads="1"/>
          </p:cNvSpPr>
          <p:nvPr/>
        </p:nvSpPr>
        <p:spPr bwMode="auto">
          <a:xfrm>
            <a:off x="323850" y="396875"/>
            <a:ext cx="851535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endParaRPr lang="it-IT" altLang="it-IT" sz="2400" dirty="0">
              <a:solidFill>
                <a:schemeClr val="bg1"/>
              </a:solidFill>
            </a:endParaRPr>
          </a:p>
          <a:p>
            <a:pPr eaLnBrk="1" hangingPunct="1">
              <a:spcBef>
                <a:spcPct val="50000"/>
              </a:spcBef>
              <a:buClrTx/>
              <a:buSzTx/>
              <a:buFontTx/>
              <a:buNone/>
            </a:pPr>
            <a:r>
              <a:rPr lang="it-IT" altLang="it-IT" sz="2400" dirty="0">
                <a:solidFill>
                  <a:schemeClr val="bg1"/>
                </a:solidFill>
              </a:rPr>
              <a:t>Allegato E – apparentamenti: scioglimento</a:t>
            </a:r>
            <a:endParaRPr lang="it-IT" altLang="it-IT" sz="3200" dirty="0">
              <a:solidFill>
                <a:schemeClr val="bg1"/>
              </a:solidFill>
            </a:endParaRPr>
          </a:p>
        </p:txBody>
      </p:sp>
      <p:sp>
        <p:nvSpPr>
          <p:cNvPr id="4100" name="Text Box 4"/>
          <p:cNvSpPr txBox="1">
            <a:spLocks noChangeArrowheads="1"/>
          </p:cNvSpPr>
          <p:nvPr/>
        </p:nvSpPr>
        <p:spPr bwMode="auto">
          <a:xfrm>
            <a:off x="500969" y="1995630"/>
            <a:ext cx="8135937"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285750" indent="-285750">
              <a:spcAft>
                <a:spcPts val="600"/>
              </a:spcAft>
              <a:buFont typeface="Wingdings" panose="05000000000000000000" pitchFamily="2" charset="2"/>
              <a:buChar char="Ø"/>
              <a:defRPr/>
            </a:pPr>
            <a:r>
              <a:rPr lang="it-IT" sz="1600" b="1" dirty="0">
                <a:latin typeface="Verdana" pitchFamily="34" charset="0"/>
              </a:rPr>
              <a:t>Scioglimento volontario</a:t>
            </a:r>
            <a:r>
              <a:rPr lang="it-IT" sz="1600" dirty="0">
                <a:latin typeface="Verdana" pitchFamily="34" charset="0"/>
              </a:rPr>
              <a:t>: </a:t>
            </a:r>
          </a:p>
          <a:p>
            <a:pPr>
              <a:defRPr/>
            </a:pPr>
            <a:r>
              <a:rPr lang="it-IT" sz="1600" dirty="0">
                <a:latin typeface="Verdana" pitchFamily="34" charset="0"/>
              </a:rPr>
              <a:t>le parti aderenti, o anche solo una o più di esse, </a:t>
            </a:r>
            <a:r>
              <a:rPr lang="it-IT" sz="1600" spc="-150" dirty="0">
                <a:latin typeface="Verdana" pitchFamily="34" charset="0"/>
              </a:rPr>
              <a:t>dichiarano di non voler più partecipare al procedimento di apparentamento.</a:t>
            </a:r>
          </a:p>
          <a:p>
            <a:pPr>
              <a:defRPr/>
            </a:pPr>
            <a:endParaRPr lang="it-IT" sz="1600" b="1" dirty="0">
              <a:latin typeface="Verdana" pitchFamily="34" charset="0"/>
            </a:endParaRPr>
          </a:p>
          <a:p>
            <a:pPr marL="285750" indent="-285750">
              <a:spcAft>
                <a:spcPts val="600"/>
              </a:spcAft>
              <a:buFont typeface="Wingdings" panose="05000000000000000000" pitchFamily="2" charset="2"/>
              <a:buChar char="Ø"/>
              <a:defRPr/>
            </a:pPr>
            <a:r>
              <a:rPr lang="it-IT" sz="1600" b="1" dirty="0">
                <a:latin typeface="Verdana" pitchFamily="34" charset="0"/>
              </a:rPr>
              <a:t>Scioglimento </a:t>
            </a:r>
            <a:r>
              <a:rPr lang="it-IT" sz="1600" b="1" i="1" dirty="0">
                <a:latin typeface="Verdana" pitchFamily="34" charset="0"/>
              </a:rPr>
              <a:t>ex </a:t>
            </a:r>
            <a:r>
              <a:rPr lang="it-IT" sz="1600" b="1" i="1" dirty="0" err="1">
                <a:latin typeface="Verdana" pitchFamily="34" charset="0"/>
              </a:rPr>
              <a:t>lege</a:t>
            </a:r>
            <a:r>
              <a:rPr lang="it-IT" sz="1600" i="1" dirty="0">
                <a:latin typeface="Verdana" pitchFamily="34" charset="0"/>
              </a:rPr>
              <a:t> </a:t>
            </a:r>
          </a:p>
          <a:p>
            <a:pPr>
              <a:spcAft>
                <a:spcPts val="600"/>
              </a:spcAft>
              <a:defRPr/>
            </a:pPr>
            <a:r>
              <a:rPr lang="it-IT" sz="1600" dirty="0">
                <a:latin typeface="Verdana" pitchFamily="34" charset="0"/>
              </a:rPr>
              <a:t>nei termini previsti non vengono formulate le </a:t>
            </a:r>
            <a:r>
              <a:rPr lang="it-IT" sz="1600" spc="-150" dirty="0">
                <a:latin typeface="Verdana" pitchFamily="34" charset="0"/>
              </a:rPr>
              <a:t>designazioni dei consiglieri espressione </a:t>
            </a:r>
            <a:r>
              <a:rPr lang="it-IT" sz="1600" dirty="0">
                <a:latin typeface="Verdana" pitchFamily="34" charset="0"/>
              </a:rPr>
              <a:t>dell’apparentamento oppure vengono formulate in modo differente dalla richiesta o non sottoscritte da tutte le parti aderenti.</a:t>
            </a:r>
          </a:p>
          <a:p>
            <a:pPr>
              <a:defRPr/>
            </a:pPr>
            <a:endParaRPr lang="it-IT" sz="1600" b="1" dirty="0">
              <a:latin typeface="Verdana" pitchFamily="34" charset="0"/>
            </a:endParaRPr>
          </a:p>
          <a:p>
            <a:pPr>
              <a:defRPr/>
            </a:pPr>
            <a:r>
              <a:rPr lang="it-IT" sz="1600" dirty="0">
                <a:latin typeface="Verdana" pitchFamily="34" charset="0"/>
              </a:rPr>
              <a:t>Il Presidente della Giunta Regionale deve sospendere il procedimento relativamente al settore interessato ed individuare le nuove rappresentatività.</a:t>
            </a:r>
          </a:p>
          <a:p>
            <a:pPr>
              <a:defRPr/>
            </a:pPr>
            <a:endParaRPr lang="it-IT" sz="1600" dirty="0">
              <a:latin typeface="Verdana" pitchFamily="34" charset="0"/>
            </a:endParaRPr>
          </a:p>
          <a:p>
            <a:pPr>
              <a:spcAft>
                <a:spcPts val="600"/>
              </a:spcAft>
              <a:defRPr/>
            </a:pPr>
            <a:r>
              <a:rPr lang="it-IT" sz="1600" u="sng" dirty="0">
                <a:latin typeface="Verdana" pitchFamily="34" charset="0"/>
              </a:rPr>
              <a:t>Non è ammesso </a:t>
            </a:r>
            <a:r>
              <a:rPr lang="it-IT" sz="1600" dirty="0">
                <a:latin typeface="Verdana" pitchFamily="34" charset="0"/>
              </a:rPr>
              <a:t>un nuovo apparentamento nello stesso settore nel quale un apparentamento precedente è sciolto.</a:t>
            </a:r>
          </a:p>
          <a:p>
            <a:pPr>
              <a:defRPr/>
            </a:pPr>
            <a:r>
              <a:rPr lang="it-IT" sz="1600" dirty="0">
                <a:latin typeface="Verdana" pitchFamily="34" charset="0"/>
              </a:rPr>
              <a:t>(DM 156/2011, art. 6)</a:t>
            </a:r>
          </a:p>
        </p:txBody>
      </p:sp>
      <p:sp>
        <p:nvSpPr>
          <p:cNvPr id="2" name="Segnaposto numero diapositiva 1"/>
          <p:cNvSpPr>
            <a:spLocks noGrp="1"/>
          </p:cNvSpPr>
          <p:nvPr>
            <p:ph type="sldNum" sz="quarter" idx="12"/>
          </p:nvPr>
        </p:nvSpPr>
        <p:spPr/>
        <p:txBody>
          <a:bodyPr/>
          <a:lstStyle/>
          <a:p>
            <a:pPr>
              <a:defRPr/>
            </a:pPr>
            <a:fld id="{44129808-A78E-418D-8705-7224E0937C9C}" type="slidenum">
              <a:rPr lang="it-IT" smtClean="0"/>
              <a:pPr>
                <a:defRPr/>
              </a:pPr>
              <a:t>38</a:t>
            </a:fld>
            <a:endParaRPr lang="it-IT"/>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9524" y="30722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8B227814-A804-48F0-BF95-AAF8E10E7823}" type="slidenum">
              <a:rPr lang="it-IT" smtClean="0"/>
              <a:pPr>
                <a:defRPr/>
              </a:pPr>
              <a:t>39</a:t>
            </a:fld>
            <a:endParaRPr lang="it-IT"/>
          </a:p>
        </p:txBody>
      </p:sp>
      <p:sp>
        <p:nvSpPr>
          <p:cNvPr id="3" name="Rettangolo 2"/>
          <p:cNvSpPr/>
          <p:nvPr/>
        </p:nvSpPr>
        <p:spPr>
          <a:xfrm>
            <a:off x="574821" y="1988693"/>
            <a:ext cx="7992888" cy="4185761"/>
          </a:xfrm>
          <a:prstGeom prst="rect">
            <a:avLst/>
          </a:prstGeom>
        </p:spPr>
        <p:txBody>
          <a:bodyPr wrap="square">
            <a:spAutoFit/>
          </a:bodyPr>
          <a:lstStyle/>
          <a:p>
            <a:pPr marL="285750" indent="-285750">
              <a:buFont typeface="Wingdings" panose="05000000000000000000" pitchFamily="2" charset="2"/>
              <a:buChar char="Ø"/>
              <a:defRPr/>
            </a:pPr>
            <a:r>
              <a:rPr lang="it-IT" sz="1400" dirty="0">
                <a:latin typeface="Verdana" panose="020B0604030504040204" pitchFamily="34" charset="0"/>
                <a:ea typeface="Verdana" panose="020B0604030504040204" pitchFamily="34" charset="0"/>
                <a:cs typeface="Verdana" panose="020B0604030504040204" pitchFamily="34" charset="0"/>
              </a:rPr>
              <a:t>Nel  caso  di  </a:t>
            </a:r>
            <a:r>
              <a:rPr lang="it-IT" sz="1400" b="1" dirty="0">
                <a:latin typeface="Verdana" panose="020B0604030504040204" pitchFamily="34" charset="0"/>
                <a:ea typeface="Verdana" panose="020B0604030504040204" pitchFamily="34" charset="0"/>
                <a:cs typeface="Verdana" panose="020B0604030504040204" pitchFamily="34" charset="0"/>
              </a:rPr>
              <a:t>dichiarazione  sostituiva </a:t>
            </a:r>
            <a:r>
              <a:rPr lang="it-IT" sz="1400" dirty="0">
                <a:latin typeface="Verdana" panose="020B0604030504040204" pitchFamily="34" charset="0"/>
                <a:ea typeface="Verdana" panose="020B0604030504040204" pitchFamily="34" charset="0"/>
                <a:cs typeface="Verdana" panose="020B0604030504040204" pitchFamily="34" charset="0"/>
              </a:rPr>
              <a:t> di  atto  di  notorietà  </a:t>
            </a:r>
            <a:r>
              <a:rPr lang="it-IT" sz="1400" b="1" dirty="0">
                <a:latin typeface="Verdana" panose="020B0604030504040204" pitchFamily="34" charset="0"/>
                <a:ea typeface="Verdana" panose="020B0604030504040204" pitchFamily="34" charset="0"/>
                <a:cs typeface="Verdana" panose="020B0604030504040204" pitchFamily="34" charset="0"/>
              </a:rPr>
              <a:t>non   redatta  secondo  lo  schema  di  cui  agli allegati  A e C</a:t>
            </a:r>
            <a:r>
              <a:rPr lang="it-IT" sz="1400" dirty="0">
                <a:latin typeface="Verdana" panose="020B0604030504040204" pitchFamily="34" charset="0"/>
                <a:ea typeface="Verdana" panose="020B0604030504040204" pitchFamily="34" charset="0"/>
                <a:cs typeface="Verdana" panose="020B0604030504040204" pitchFamily="34" charset="0"/>
              </a:rPr>
              <a:t>  </a:t>
            </a:r>
          </a:p>
          <a:p>
            <a:pPr>
              <a:defRPr/>
            </a:pPr>
            <a:r>
              <a:rPr lang="it-IT" sz="1400" dirty="0">
                <a:latin typeface="Verdana" panose="020B0604030504040204" pitchFamily="34" charset="0"/>
                <a:ea typeface="Verdana" panose="020B0604030504040204" pitchFamily="34" charset="0"/>
                <a:cs typeface="Verdana" panose="020B0604030504040204" pitchFamily="34" charset="0"/>
              </a:rPr>
              <a:t>    (DM 156/2011 art. 2, c. 2 e art. 3, c.1)</a:t>
            </a:r>
          </a:p>
          <a:p>
            <a:pPr>
              <a:defRPr/>
            </a:pPr>
            <a:endParaRPr lang="it-IT" sz="14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400" dirty="0">
                <a:latin typeface="Verdana" panose="020B0604030504040204" pitchFamily="34" charset="0"/>
                <a:ea typeface="Verdana" panose="020B0604030504040204" pitchFamily="34" charset="0"/>
                <a:cs typeface="Verdana" panose="020B0604030504040204" pitchFamily="34" charset="0"/>
              </a:rPr>
              <a:t>Nel caso in cui </a:t>
            </a:r>
            <a:r>
              <a:rPr lang="it-IT" sz="1400" b="1" dirty="0">
                <a:latin typeface="Verdana" panose="020B0604030504040204" pitchFamily="34" charset="0"/>
                <a:ea typeface="Verdana" panose="020B0604030504040204" pitchFamily="34" charset="0"/>
                <a:cs typeface="Verdana" panose="020B0604030504040204" pitchFamily="34" charset="0"/>
              </a:rPr>
              <a:t>le organizzazioni imprenditoriali </a:t>
            </a:r>
            <a:r>
              <a:rPr lang="it-IT" sz="1400" i="1" dirty="0">
                <a:latin typeface="Verdana" panose="020B0604030504040204" pitchFamily="34" charset="0"/>
                <a:ea typeface="Verdana" panose="020B0604030504040204" pitchFamily="34" charset="0"/>
                <a:cs typeface="Verdana" panose="020B0604030504040204" pitchFamily="34" charset="0"/>
              </a:rPr>
              <a:t>o </a:t>
            </a:r>
            <a:r>
              <a:rPr lang="it-IT" sz="1400" b="1" dirty="0">
                <a:latin typeface="Verdana" panose="020B0604030504040204" pitchFamily="34" charset="0"/>
                <a:ea typeface="Verdana" panose="020B0604030504040204" pitchFamily="34" charset="0"/>
                <a:cs typeface="Verdana" panose="020B0604030504040204" pitchFamily="34" charset="0"/>
              </a:rPr>
              <a:t>le organizzazioni sindacali o associazioni di consumatori</a:t>
            </a:r>
            <a:r>
              <a:rPr lang="it-IT" sz="1400" dirty="0">
                <a:latin typeface="Verdana" panose="020B0604030504040204" pitchFamily="34" charset="0"/>
                <a:ea typeface="Verdana" panose="020B0604030504040204" pitchFamily="34" charset="0"/>
                <a:cs typeface="Verdana" panose="020B0604030504040204" pitchFamily="34" charset="0"/>
              </a:rPr>
              <a:t> che intendono concorrere  in  apparentamento  </a:t>
            </a:r>
            <a:r>
              <a:rPr lang="it-IT" sz="1400" b="1" i="1" dirty="0">
                <a:latin typeface="Verdana" panose="020B0604030504040204" pitchFamily="34" charset="0"/>
                <a:ea typeface="Verdana" panose="020B0604030504040204" pitchFamily="34" charset="0"/>
                <a:cs typeface="Verdana" panose="020B0604030504040204" pitchFamily="34" charset="0"/>
              </a:rPr>
              <a:t>non   presentino  i  dati   disgiuntamente</a:t>
            </a:r>
            <a:r>
              <a:rPr lang="it-IT" sz="1400" b="1" dirty="0">
                <a:latin typeface="Verdana" panose="020B0604030504040204" pitchFamily="34" charset="0"/>
                <a:ea typeface="Verdana" panose="020B0604030504040204" pitchFamily="34" charset="0"/>
                <a:cs typeface="Verdana" panose="020B0604030504040204" pitchFamily="34" charset="0"/>
              </a:rPr>
              <a:t>  </a:t>
            </a:r>
            <a:r>
              <a:rPr lang="it-IT" sz="1400" dirty="0">
                <a:latin typeface="Verdana" panose="020B0604030504040204" pitchFamily="34" charset="0"/>
                <a:ea typeface="Verdana" panose="020B0604030504040204" pitchFamily="34" charset="0"/>
                <a:cs typeface="Verdana" panose="020B0604030504040204" pitchFamily="34" charset="0"/>
              </a:rPr>
              <a:t>come  previsto  dall’art.  12,  comma  2,  della Legge 580/1993 </a:t>
            </a:r>
          </a:p>
          <a:p>
            <a:pPr>
              <a:defRPr/>
            </a:pPr>
            <a:r>
              <a:rPr lang="it-IT" sz="1400" dirty="0">
                <a:latin typeface="Verdana" panose="020B0604030504040204" pitchFamily="34" charset="0"/>
                <a:ea typeface="Verdana" panose="020B0604030504040204" pitchFamily="34" charset="0"/>
                <a:cs typeface="Verdana" panose="020B0604030504040204" pitchFamily="34" charset="0"/>
              </a:rPr>
              <a:t>    (DM 156/2011 art. 4 c. 3)</a:t>
            </a:r>
          </a:p>
          <a:p>
            <a:pPr>
              <a:defRPr/>
            </a:pPr>
            <a:endParaRPr lang="it-IT" sz="14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400" dirty="0">
                <a:latin typeface="Verdana" panose="020B0604030504040204" pitchFamily="34" charset="0"/>
                <a:ea typeface="Verdana" panose="020B0604030504040204" pitchFamily="34" charset="0"/>
                <a:cs typeface="Verdana" panose="020B0604030504040204" pitchFamily="34" charset="0"/>
              </a:rPr>
              <a:t>Nel caso in cui </a:t>
            </a:r>
            <a:r>
              <a:rPr lang="it-IT" sz="1400" b="1" dirty="0">
                <a:latin typeface="Verdana" panose="020B0604030504040204" pitchFamily="34" charset="0"/>
                <a:ea typeface="Verdana" panose="020B0604030504040204" pitchFamily="34" charset="0"/>
                <a:cs typeface="Verdana" panose="020B0604030504040204" pitchFamily="34" charset="0"/>
              </a:rPr>
              <a:t>i dati e i documenti trasmessi</a:t>
            </a:r>
            <a:r>
              <a:rPr lang="it-IT" sz="1400" dirty="0">
                <a:latin typeface="Verdana" panose="020B0604030504040204" pitchFamily="34" charset="0"/>
                <a:ea typeface="Verdana" panose="020B0604030504040204" pitchFamily="34" charset="0"/>
                <a:cs typeface="Verdana" panose="020B0604030504040204" pitchFamily="34" charset="0"/>
              </a:rPr>
              <a:t> a norma degli artt. 2, 3 e 4 del DM 156/2011 </a:t>
            </a:r>
            <a:r>
              <a:rPr lang="it-IT" sz="1400" b="1" i="1" dirty="0">
                <a:latin typeface="Verdana" panose="020B0604030504040204" pitchFamily="34" charset="0"/>
                <a:ea typeface="Verdana" panose="020B0604030504040204" pitchFamily="34" charset="0"/>
                <a:cs typeface="Verdana" panose="020B0604030504040204" pitchFamily="34" charset="0"/>
              </a:rPr>
              <a:t>siano affetti da irregolarità non sanabili</a:t>
            </a:r>
            <a:endParaRPr lang="it-IT" sz="1400" b="1" dirty="0">
              <a:latin typeface="Verdana" panose="020B0604030504040204" pitchFamily="34" charset="0"/>
              <a:ea typeface="Verdana" panose="020B0604030504040204" pitchFamily="34" charset="0"/>
              <a:cs typeface="Verdana" panose="020B0604030504040204" pitchFamily="34" charset="0"/>
            </a:endParaRPr>
          </a:p>
          <a:p>
            <a:pPr>
              <a:defRPr/>
            </a:pPr>
            <a:r>
              <a:rPr lang="it-IT" sz="1400" b="1" dirty="0">
                <a:latin typeface="Verdana" panose="020B0604030504040204" pitchFamily="34" charset="0"/>
                <a:ea typeface="Verdana" panose="020B0604030504040204" pitchFamily="34" charset="0"/>
                <a:cs typeface="Verdana" panose="020B0604030504040204" pitchFamily="34" charset="0"/>
              </a:rPr>
              <a:t>    </a:t>
            </a:r>
            <a:r>
              <a:rPr lang="it-IT" sz="1400" dirty="0">
                <a:latin typeface="Verdana" panose="020B0604030504040204" pitchFamily="34" charset="0"/>
                <a:ea typeface="Verdana" panose="020B0604030504040204" pitchFamily="34" charset="0"/>
                <a:cs typeface="Verdana" panose="020B0604030504040204" pitchFamily="34" charset="0"/>
              </a:rPr>
              <a:t>(DM 156/2011 art. 5 c. 2)</a:t>
            </a:r>
          </a:p>
          <a:p>
            <a:pPr>
              <a:defRPr/>
            </a:pPr>
            <a:endParaRPr lang="it-IT" sz="14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400" dirty="0">
                <a:latin typeface="Verdana" panose="020B0604030504040204" pitchFamily="34" charset="0"/>
                <a:ea typeface="Verdana" panose="020B0604030504040204" pitchFamily="34" charset="0"/>
                <a:cs typeface="Verdana" panose="020B0604030504040204" pitchFamily="34" charset="0"/>
              </a:rPr>
              <a:t>nel caso in cui </a:t>
            </a:r>
            <a:r>
              <a:rPr lang="it-IT" sz="1400" b="1" dirty="0">
                <a:latin typeface="Verdana" panose="020B0604030504040204" pitchFamily="34" charset="0"/>
                <a:ea typeface="Verdana" panose="020B0604030504040204" pitchFamily="34" charset="0"/>
                <a:cs typeface="Verdana" panose="020B0604030504040204" pitchFamily="34" charset="0"/>
              </a:rPr>
              <a:t>i dati e i documenti trasmessi </a:t>
            </a:r>
            <a:r>
              <a:rPr lang="it-IT" sz="1400" dirty="0">
                <a:latin typeface="Verdana" panose="020B0604030504040204" pitchFamily="34" charset="0"/>
                <a:ea typeface="Verdana" panose="020B0604030504040204" pitchFamily="34" charset="0"/>
                <a:cs typeface="Verdana" panose="020B0604030504040204" pitchFamily="34" charset="0"/>
              </a:rPr>
              <a:t>a norma degli artt. 2, 3 e 4 del D.M. 156/2011 </a:t>
            </a:r>
            <a:r>
              <a:rPr lang="it-IT" sz="1400" b="1" dirty="0">
                <a:latin typeface="Verdana" panose="020B0604030504040204" pitchFamily="34" charset="0"/>
                <a:ea typeface="Verdana" panose="020B0604030504040204" pitchFamily="34" charset="0"/>
                <a:cs typeface="Verdana" panose="020B0604030504040204" pitchFamily="34" charset="0"/>
              </a:rPr>
              <a:t>siano affetti da irregolarità sanabili</a:t>
            </a:r>
            <a:r>
              <a:rPr lang="it-IT" sz="1400" dirty="0">
                <a:latin typeface="Verdana" panose="020B0604030504040204" pitchFamily="34" charset="0"/>
                <a:ea typeface="Verdana" panose="020B0604030504040204" pitchFamily="34" charset="0"/>
                <a:cs typeface="Verdana" panose="020B0604030504040204" pitchFamily="34" charset="0"/>
              </a:rPr>
              <a:t>, </a:t>
            </a:r>
            <a:r>
              <a:rPr lang="it-IT" sz="1400" b="1" dirty="0">
                <a:latin typeface="Verdana" panose="020B0604030504040204" pitchFamily="34" charset="0"/>
                <a:ea typeface="Verdana" panose="020B0604030504040204" pitchFamily="34" charset="0"/>
                <a:cs typeface="Verdana" panose="020B0604030504040204" pitchFamily="34" charset="0"/>
              </a:rPr>
              <a:t>ma  l’organizzazione oppure l’associazione non provveda alla  regolarizzazione  entro  il   termine  di   10   gg   dalla richiesta</a:t>
            </a:r>
          </a:p>
          <a:p>
            <a:pPr>
              <a:defRPr/>
            </a:pPr>
            <a:r>
              <a:rPr lang="it-IT" sz="1400" b="1" dirty="0">
                <a:latin typeface="Verdana" panose="020B0604030504040204" pitchFamily="34" charset="0"/>
                <a:ea typeface="Verdana" panose="020B0604030504040204" pitchFamily="34" charset="0"/>
                <a:cs typeface="Verdana" panose="020B0604030504040204" pitchFamily="34" charset="0"/>
              </a:rPr>
              <a:t>    </a:t>
            </a:r>
            <a:r>
              <a:rPr lang="it-IT" sz="1400" dirty="0">
                <a:latin typeface="Verdana" panose="020B0604030504040204" pitchFamily="34" charset="0"/>
                <a:ea typeface="Verdana" panose="020B0604030504040204" pitchFamily="34" charset="0"/>
                <a:cs typeface="Verdana" panose="020B0604030504040204" pitchFamily="34" charset="0"/>
              </a:rPr>
              <a:t>(DM 156/ 2011 art. 5, c. 1 e 2)</a:t>
            </a:r>
            <a:endParaRPr lang="it-IT" altLang="it-IT" sz="1400" dirty="0">
              <a:latin typeface="Verdana" panose="020B0604030504040204" pitchFamily="34" charset="0"/>
              <a:ea typeface="Verdana" panose="020B0604030504040204" pitchFamily="34" charset="0"/>
              <a:cs typeface="Verdana" panose="020B0604030504040204" pitchFamily="34" charset="0"/>
            </a:endParaRPr>
          </a:p>
        </p:txBody>
      </p:sp>
      <p:sp>
        <p:nvSpPr>
          <p:cNvPr id="4" name="CasellaDiTesto 3"/>
          <p:cNvSpPr txBox="1"/>
          <p:nvPr/>
        </p:nvSpPr>
        <p:spPr>
          <a:xfrm>
            <a:off x="323849" y="1095375"/>
            <a:ext cx="8515351" cy="523220"/>
          </a:xfrm>
          <a:prstGeom prst="rect">
            <a:avLst/>
          </a:prstGeom>
          <a:noFill/>
        </p:spPr>
        <p:txBody>
          <a:bodyPr wrap="square" rtlCol="0">
            <a:spAutoFit/>
          </a:bodyPr>
          <a:lstStyle/>
          <a:p>
            <a:r>
              <a:rPr lang="it-IT" altLang="it-IT" sz="2800" dirty="0">
                <a:solidFill>
                  <a:schemeClr val="bg1"/>
                </a:solidFill>
                <a:latin typeface="Verdana" pitchFamily="34" charset="0"/>
              </a:rPr>
              <a:t>Casi di irricevibilità</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0" y="273050"/>
            <a:ext cx="9144000" cy="1600200"/>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8195" name="Text Box 3"/>
          <p:cNvSpPr txBox="1">
            <a:spLocks noChangeArrowheads="1"/>
          </p:cNvSpPr>
          <p:nvPr/>
        </p:nvSpPr>
        <p:spPr bwMode="auto">
          <a:xfrm>
            <a:off x="304800" y="1073150"/>
            <a:ext cx="8534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Riferimenti normativi</a:t>
            </a:r>
          </a:p>
        </p:txBody>
      </p:sp>
      <p:sp>
        <p:nvSpPr>
          <p:cNvPr id="2" name="Segnaposto numero diapositiva 1"/>
          <p:cNvSpPr>
            <a:spLocks noGrp="1"/>
          </p:cNvSpPr>
          <p:nvPr>
            <p:ph type="sldNum" sz="quarter" idx="12"/>
          </p:nvPr>
        </p:nvSpPr>
        <p:spPr/>
        <p:txBody>
          <a:bodyPr/>
          <a:lstStyle/>
          <a:p>
            <a:pPr>
              <a:defRPr/>
            </a:pPr>
            <a:fld id="{969C7A61-DC7B-40EF-87D8-6CE1F770E0D5}" type="slidenum">
              <a:rPr lang="it-IT" smtClean="0"/>
              <a:pPr>
                <a:defRPr/>
              </a:pPr>
              <a:t>4</a:t>
            </a:fld>
            <a:endParaRPr lang="it-IT"/>
          </a:p>
        </p:txBody>
      </p:sp>
      <p:sp>
        <p:nvSpPr>
          <p:cNvPr id="3" name="Rettangolo 2"/>
          <p:cNvSpPr/>
          <p:nvPr/>
        </p:nvSpPr>
        <p:spPr>
          <a:xfrm>
            <a:off x="684213" y="1994812"/>
            <a:ext cx="7776219" cy="3139321"/>
          </a:xfrm>
          <a:prstGeom prst="rect">
            <a:avLst/>
          </a:prstGeom>
        </p:spPr>
        <p:txBody>
          <a:bodyPr wrap="square">
            <a:spAutoFit/>
          </a:bodyPr>
          <a:lstStyle/>
          <a:p>
            <a:pPr>
              <a:lnSpc>
                <a:spcPts val="1800"/>
              </a:lnSpc>
              <a:defRPr/>
            </a:pPr>
            <a:endParaRPr lang="it-IT" sz="1800" dirty="0">
              <a:latin typeface="Verdana" panose="020B0604030504040204" pitchFamily="34" charset="0"/>
              <a:ea typeface="Verdana" panose="020B0604030504040204" pitchFamily="34" charset="0"/>
              <a:cs typeface="Verdana" panose="020B0604030504040204" pitchFamily="34" charset="0"/>
            </a:endParaRPr>
          </a:p>
          <a:p>
            <a:pPr marL="342900" indent="-342900">
              <a:lnSpc>
                <a:spcPts val="1800"/>
              </a:lnSpc>
              <a:buFont typeface="Wingdings" panose="05000000000000000000" pitchFamily="2" charset="2"/>
              <a:buChar char="Ø"/>
              <a:defRPr/>
            </a:pPr>
            <a:r>
              <a:rPr lang="it-IT" sz="1600" dirty="0">
                <a:latin typeface="Verdana" panose="020B0604030504040204" pitchFamily="34" charset="0"/>
                <a:ea typeface="Verdana" panose="020B0604030504040204" pitchFamily="34" charset="0"/>
                <a:cs typeface="Verdana" panose="020B0604030504040204" pitchFamily="34" charset="0"/>
              </a:rPr>
              <a:t>Decreto direttoriale  MISE del  25 giugno 2021 (dati economici 2020 della CCIAA di Milano Monza Brianza Lodi)</a:t>
            </a:r>
          </a:p>
          <a:p>
            <a:pPr marL="342900" indent="-342900">
              <a:lnSpc>
                <a:spcPts val="1800"/>
              </a:lnSpc>
              <a:buFont typeface="Wingdings" panose="05000000000000000000" pitchFamily="2" charset="2"/>
              <a:buChar char="Ø"/>
              <a:defRPr/>
            </a:pPr>
            <a:endParaRPr lang="it-IT" sz="1600" dirty="0">
              <a:latin typeface="Verdana" panose="020B0604030504040204" pitchFamily="34" charset="0"/>
              <a:ea typeface="Verdana" panose="020B0604030504040204" pitchFamily="34" charset="0"/>
              <a:cs typeface="Verdana" panose="020B0604030504040204" pitchFamily="34" charset="0"/>
            </a:endParaRPr>
          </a:p>
          <a:p>
            <a:pPr marL="342900" indent="-342900">
              <a:lnSpc>
                <a:spcPts val="1800"/>
              </a:lnSpc>
              <a:buFont typeface="Wingdings" panose="05000000000000000000" pitchFamily="2" charset="2"/>
              <a:buChar char="Ø"/>
              <a:defRPr/>
            </a:pPr>
            <a:r>
              <a:rPr lang="it-IT" sz="1600" dirty="0">
                <a:latin typeface="Verdana" panose="020B0604030504040204" pitchFamily="34" charset="0"/>
                <a:ea typeface="Verdana" panose="020B0604030504040204" pitchFamily="34" charset="0"/>
                <a:cs typeface="Verdana" panose="020B0604030504040204" pitchFamily="34" charset="0"/>
              </a:rPr>
              <a:t>Delibera di Consiglio n.2 del 31/01/2022 per la ripartizione dei seggi per settori economici</a:t>
            </a:r>
          </a:p>
          <a:p>
            <a:pPr marL="342900" indent="-342900">
              <a:lnSpc>
                <a:spcPts val="1800"/>
              </a:lnSpc>
              <a:buFont typeface="Wingdings" panose="05000000000000000000" pitchFamily="2" charset="2"/>
              <a:buChar char="Ø"/>
              <a:defRPr/>
            </a:pPr>
            <a:endParaRPr lang="it-IT" sz="1600" dirty="0">
              <a:solidFill>
                <a:srgbClr val="00B0F0"/>
              </a:solidFill>
              <a:latin typeface="Verdana" panose="020B0604030504040204" pitchFamily="34" charset="0"/>
              <a:ea typeface="Verdana" panose="020B0604030504040204" pitchFamily="34" charset="0"/>
              <a:cs typeface="Verdana" panose="020B0604030504040204" pitchFamily="34" charset="0"/>
            </a:endParaRPr>
          </a:p>
          <a:p>
            <a:pPr marL="342900" indent="-342900">
              <a:lnSpc>
                <a:spcPts val="1800"/>
              </a:lnSpc>
              <a:buFont typeface="Wingdings" panose="05000000000000000000" pitchFamily="2" charset="2"/>
              <a:buChar char="Ø"/>
              <a:defRPr/>
            </a:pPr>
            <a:r>
              <a:rPr lang="it-IT" sz="1600" dirty="0">
                <a:latin typeface="Verdana" panose="020B0604030504040204" pitchFamily="34" charset="0"/>
                <a:ea typeface="Verdana" panose="020B0604030504040204" pitchFamily="34" charset="0"/>
                <a:cs typeface="Verdana" panose="020B0604030504040204" pitchFamily="34" charset="0"/>
              </a:rPr>
              <a:t>Determinazione del Presidente per l’avvio delle procedure di costituzione del Consiglio ai sensi dell’art. 12 della L. n. 580/1993 e </a:t>
            </a:r>
            <a:r>
              <a:rPr lang="it-IT" sz="1600" dirty="0" err="1">
                <a:latin typeface="Verdana" panose="020B0604030504040204" pitchFamily="34" charset="0"/>
                <a:ea typeface="Verdana" panose="020B0604030504040204" pitchFamily="34" charset="0"/>
                <a:cs typeface="Verdana" panose="020B0604030504040204" pitchFamily="34" charset="0"/>
              </a:rPr>
              <a:t>s.m.i.</a:t>
            </a:r>
            <a:r>
              <a:rPr lang="it-IT" sz="1600" dirty="0">
                <a:latin typeface="Verdana" panose="020B0604030504040204" pitchFamily="34" charset="0"/>
                <a:ea typeface="Verdana" panose="020B0604030504040204" pitchFamily="34" charset="0"/>
                <a:cs typeface="Verdana" panose="020B0604030504040204" pitchFamily="34" charset="0"/>
              </a:rPr>
              <a:t> e del D.M.4 agosto 2011, n. 156</a:t>
            </a:r>
          </a:p>
          <a:p>
            <a:pPr>
              <a:lnSpc>
                <a:spcPts val="1800"/>
              </a:lnSpc>
              <a:defRPr/>
            </a:pPr>
            <a:endParaRPr lang="it-IT" sz="1600" dirty="0">
              <a:latin typeface="Verdana" panose="020B0604030504040204" pitchFamily="34" charset="0"/>
              <a:ea typeface="Verdana" panose="020B0604030504040204" pitchFamily="34" charset="0"/>
              <a:cs typeface="Verdana" panose="020B0604030504040204" pitchFamily="34" charset="0"/>
            </a:endParaRPr>
          </a:p>
          <a:p>
            <a:pPr marL="342900" indent="-342900">
              <a:lnSpc>
                <a:spcPts val="1800"/>
              </a:lnSpc>
              <a:buFont typeface="Wingdings" panose="05000000000000000000" pitchFamily="2" charset="2"/>
              <a:buChar char="Ø"/>
              <a:defRPr/>
            </a:pPr>
            <a:r>
              <a:rPr lang="it-IT" sz="1600" dirty="0">
                <a:latin typeface="Verdana" panose="020B0604030504040204" pitchFamily="34" charset="0"/>
                <a:ea typeface="Verdana" panose="020B0604030504040204" pitchFamily="34" charset="0"/>
                <a:cs typeface="Verdana" panose="020B0604030504040204" pitchFamily="34" charset="0"/>
              </a:rPr>
              <a:t>Circolari interpretative e pareri del Ministero dello Sviluppo Economico</a:t>
            </a:r>
          </a:p>
          <a:p>
            <a:pPr>
              <a:defRPr/>
            </a:pPr>
            <a:endParaRPr lang="it-IT" sz="18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86083"/>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EF1AA65E-AC54-48BB-AD61-DE89D7D9F2A3}" type="slidenum">
              <a:rPr lang="it-IT" smtClean="0"/>
              <a:pPr>
                <a:defRPr/>
              </a:pPr>
              <a:t>40</a:t>
            </a:fld>
            <a:endParaRPr lang="it-IT"/>
          </a:p>
        </p:txBody>
      </p:sp>
      <p:sp>
        <p:nvSpPr>
          <p:cNvPr id="4" name="Rettangolo 3"/>
          <p:cNvSpPr/>
          <p:nvPr/>
        </p:nvSpPr>
        <p:spPr>
          <a:xfrm>
            <a:off x="621279" y="1994354"/>
            <a:ext cx="7920038" cy="3539430"/>
          </a:xfrm>
          <a:prstGeom prst="rect">
            <a:avLst/>
          </a:prstGeom>
        </p:spPr>
        <p:txBody>
          <a:bodyPr>
            <a:spAutoFit/>
          </a:bodyPr>
          <a:lstStyle/>
          <a:p>
            <a:pPr marL="285750" indent="-285750">
              <a:buFont typeface="Wingdings" panose="05000000000000000000" pitchFamily="2" charset="2"/>
              <a:buChar char="Ø"/>
              <a:defRPr/>
            </a:pPr>
            <a:r>
              <a:rPr lang="it-IT" sz="1600" b="1" dirty="0">
                <a:latin typeface="Verdana" panose="020B0604030504040204" pitchFamily="34" charset="0"/>
                <a:ea typeface="Verdana" panose="020B0604030504040204" pitchFamily="34" charset="0"/>
                <a:cs typeface="Verdana" panose="020B0604030504040204" pitchFamily="34" charset="0"/>
              </a:rPr>
              <a:t>mancato  rispetto  del   termine  </a:t>
            </a:r>
            <a:r>
              <a:rPr lang="it-IT" sz="1600" dirty="0">
                <a:latin typeface="Verdana" panose="020B0604030504040204" pitchFamily="34" charset="0"/>
                <a:ea typeface="Verdana" panose="020B0604030504040204" pitchFamily="34" charset="0"/>
                <a:cs typeface="Verdana" panose="020B0604030504040204" pitchFamily="34" charset="0"/>
              </a:rPr>
              <a:t>(40  giorni  dalla  pubblicazione  dell’avviso) </a:t>
            </a:r>
            <a:r>
              <a:rPr lang="it-IT" sz="1600" b="1" dirty="0">
                <a:latin typeface="Verdana" panose="020B0604030504040204" pitchFamily="34" charset="0"/>
                <a:ea typeface="Verdana" panose="020B0604030504040204" pitchFamily="34" charset="0"/>
                <a:cs typeface="Verdana" panose="020B0604030504040204" pitchFamily="34" charset="0"/>
              </a:rPr>
              <a:t>per  la presentazione della dichiarazione sostitutiva di atto di notorietà</a:t>
            </a:r>
            <a:r>
              <a:rPr lang="it-IT" sz="1600" dirty="0">
                <a:latin typeface="Verdana" panose="020B0604030504040204" pitchFamily="34" charset="0"/>
                <a:ea typeface="Verdana" panose="020B0604030504040204" pitchFamily="34" charset="0"/>
                <a:cs typeface="Verdana" panose="020B0604030504040204" pitchFamily="34" charset="0"/>
              </a:rPr>
              <a:t>, di cui agli allegati A e C) sottoscritta dal legale rappresentante </a:t>
            </a:r>
          </a:p>
          <a:p>
            <a:pPr marL="268288">
              <a:defRPr/>
            </a:pPr>
            <a:r>
              <a:rPr lang="it-IT" sz="1600" dirty="0">
                <a:latin typeface="Verdana" panose="020B0604030504040204" pitchFamily="34" charset="0"/>
                <a:ea typeface="Verdana" panose="020B0604030504040204" pitchFamily="34" charset="0"/>
                <a:cs typeface="Verdana" panose="020B0604030504040204" pitchFamily="34" charset="0"/>
              </a:rPr>
              <a:t>(DM 156/2011 art. 2, c. 2 e art. 3, c.1)</a:t>
            </a:r>
          </a:p>
          <a:p>
            <a:pPr>
              <a:defRPr/>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600" b="1" dirty="0">
                <a:latin typeface="Verdana" panose="020B0604030504040204" pitchFamily="34" charset="0"/>
                <a:ea typeface="Verdana" panose="020B0604030504040204" pitchFamily="34" charset="0"/>
                <a:cs typeface="Verdana" panose="020B0604030504040204" pitchFamily="34" charset="0"/>
              </a:rPr>
              <a:t>mancata presentazione</a:t>
            </a:r>
            <a:r>
              <a:rPr lang="it-IT" sz="1600" dirty="0">
                <a:latin typeface="Verdana" panose="020B0604030504040204" pitchFamily="34" charset="0"/>
                <a:ea typeface="Verdana" panose="020B0604030504040204" pitchFamily="34" charset="0"/>
                <a:cs typeface="Verdana" panose="020B0604030504040204" pitchFamily="34" charset="0"/>
              </a:rPr>
              <a:t>, unitamente alla dichiarazione precedente, </a:t>
            </a:r>
            <a:r>
              <a:rPr lang="it-IT" sz="1600" b="1" dirty="0">
                <a:latin typeface="Verdana" panose="020B0604030504040204" pitchFamily="34" charset="0"/>
                <a:ea typeface="Verdana" panose="020B0604030504040204" pitchFamily="34" charset="0"/>
                <a:cs typeface="Verdana" panose="020B0604030504040204" pitchFamily="34" charset="0"/>
              </a:rPr>
              <a:t>dell’elenco delle imprese associate o degli associati</a:t>
            </a:r>
            <a:r>
              <a:rPr lang="it-IT" sz="1600" dirty="0">
                <a:latin typeface="Verdana" panose="020B0604030504040204" pitchFamily="34" charset="0"/>
                <a:ea typeface="Verdana" panose="020B0604030504040204" pitchFamily="34" charset="0"/>
                <a:cs typeface="Verdana" panose="020B0604030504040204" pitchFamily="34" charset="0"/>
              </a:rPr>
              <a:t>, redatto secondo lo schema di cui agli allegati B o D </a:t>
            </a:r>
          </a:p>
          <a:p>
            <a:pPr marL="268288">
              <a:defRPr/>
            </a:pPr>
            <a:r>
              <a:rPr lang="it-IT" sz="1600" dirty="0">
                <a:latin typeface="Verdana" panose="020B0604030504040204" pitchFamily="34" charset="0"/>
                <a:ea typeface="Verdana" panose="020B0604030504040204" pitchFamily="34" charset="0"/>
                <a:cs typeface="Verdana" panose="020B0604030504040204" pitchFamily="34" charset="0"/>
              </a:rPr>
              <a:t>(DM 156/2011 art. 2, c. 3 e art. 3, c.2).</a:t>
            </a:r>
          </a:p>
          <a:p>
            <a:pPr>
              <a:defRPr/>
            </a:pPr>
            <a:endParaRPr lang="it-IT" sz="16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Wingdings" panose="05000000000000000000" pitchFamily="2" charset="2"/>
              <a:buChar char="Ø"/>
              <a:defRPr/>
            </a:pPr>
            <a:r>
              <a:rPr lang="it-IT" sz="1600" b="1" dirty="0">
                <a:latin typeface="Verdana" panose="020B0604030504040204" pitchFamily="34" charset="0"/>
                <a:ea typeface="Verdana" panose="020B0604030504040204" pitchFamily="34" charset="0"/>
                <a:cs typeface="Verdana" panose="020B0604030504040204" pitchFamily="34" charset="0"/>
              </a:rPr>
              <a:t>nel caso di apparentamento</a:t>
            </a:r>
            <a:r>
              <a:rPr lang="it-IT" sz="1600" i="1" dirty="0">
                <a:latin typeface="Verdana" panose="020B0604030504040204" pitchFamily="34" charset="0"/>
                <a:ea typeface="Verdana" panose="020B0604030504040204" pitchFamily="34" charset="0"/>
                <a:cs typeface="Verdana" panose="020B0604030504040204" pitchFamily="34" charset="0"/>
              </a:rPr>
              <a:t>, </a:t>
            </a:r>
            <a:r>
              <a:rPr lang="it-IT" sz="1600" b="1" i="1" dirty="0">
                <a:latin typeface="Verdana" panose="020B0604030504040204" pitchFamily="34" charset="0"/>
                <a:ea typeface="Verdana" panose="020B0604030504040204" pitchFamily="34" charset="0"/>
                <a:cs typeface="Verdana" panose="020B0604030504040204" pitchFamily="34" charset="0"/>
              </a:rPr>
              <a:t>mancata presentazione nei termini della dichiarazione</a:t>
            </a:r>
            <a:r>
              <a:rPr lang="it-IT" sz="1600" b="1" dirty="0">
                <a:latin typeface="Verdana" panose="020B0604030504040204" pitchFamily="34" charset="0"/>
                <a:ea typeface="Verdana" panose="020B0604030504040204" pitchFamily="34" charset="0"/>
                <a:cs typeface="Verdana" panose="020B0604030504040204" pitchFamily="34" charset="0"/>
              </a:rPr>
              <a:t> </a:t>
            </a:r>
            <a:r>
              <a:rPr lang="it-IT" sz="1600" dirty="0">
                <a:latin typeface="Verdana" panose="020B0604030504040204" pitchFamily="34" charset="0"/>
                <a:ea typeface="Verdana" panose="020B0604030504040204" pitchFamily="34" charset="0"/>
                <a:cs typeface="Verdana" panose="020B0604030504040204" pitchFamily="34" charset="0"/>
              </a:rPr>
              <a:t>redatta secondo lo  schema di  cui all'Allegato E (DM 156/2011 art. 4, c. 1)</a:t>
            </a:r>
          </a:p>
        </p:txBody>
      </p:sp>
      <p:sp>
        <p:nvSpPr>
          <p:cNvPr id="3" name="CasellaDiTesto 2"/>
          <p:cNvSpPr txBox="1"/>
          <p:nvPr/>
        </p:nvSpPr>
        <p:spPr>
          <a:xfrm>
            <a:off x="339725" y="1099840"/>
            <a:ext cx="8499475" cy="523220"/>
          </a:xfrm>
          <a:prstGeom prst="rect">
            <a:avLst/>
          </a:prstGeom>
          <a:noFill/>
        </p:spPr>
        <p:txBody>
          <a:bodyPr wrap="square" rtlCol="0">
            <a:spAutoFit/>
          </a:bodyPr>
          <a:lstStyle/>
          <a:p>
            <a:r>
              <a:rPr lang="it-IT" altLang="it-IT" sz="2800" dirty="0">
                <a:solidFill>
                  <a:schemeClr val="bg1"/>
                </a:solidFill>
                <a:latin typeface="Verdana" pitchFamily="34" charset="0"/>
              </a:rPr>
              <a:t>Esclusione dal procedimento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4762" y="293182"/>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2374C81C-B2DA-419B-896B-E920A1AA2BD8}" type="slidenum">
              <a:rPr lang="it-IT" smtClean="0"/>
              <a:pPr>
                <a:defRPr/>
              </a:pPr>
              <a:t>41</a:t>
            </a:fld>
            <a:endParaRPr lang="it-IT"/>
          </a:p>
        </p:txBody>
      </p:sp>
      <p:sp>
        <p:nvSpPr>
          <p:cNvPr id="4" name="Rettangolo 3"/>
          <p:cNvSpPr/>
          <p:nvPr/>
        </p:nvSpPr>
        <p:spPr>
          <a:xfrm>
            <a:off x="581025" y="1988624"/>
            <a:ext cx="7993063" cy="3046988"/>
          </a:xfrm>
          <a:prstGeom prst="rect">
            <a:avLst/>
          </a:prstGeom>
          <a:solidFill>
            <a:schemeClr val="bg1"/>
          </a:solidFill>
        </p:spPr>
        <p:txBody>
          <a:bodyPr>
            <a:spAutoFit/>
          </a:bodyPr>
          <a:lstStyle/>
          <a:p>
            <a:pPr>
              <a:defRPr/>
            </a:pPr>
            <a:r>
              <a:rPr lang="it-IT" sz="1600" dirty="0">
                <a:latin typeface="+mj-lt"/>
              </a:rPr>
              <a:t>Il </a:t>
            </a:r>
            <a:r>
              <a:rPr lang="it-IT" sz="1600" b="1" dirty="0">
                <a:latin typeface="+mj-lt"/>
              </a:rPr>
              <a:t>Segretario generale</a:t>
            </a:r>
            <a:r>
              <a:rPr lang="it-IT" sz="1600" dirty="0">
                <a:latin typeface="+mj-lt"/>
              </a:rPr>
              <a:t>, responsabile del procedimento, </a:t>
            </a:r>
            <a:r>
              <a:rPr lang="it-IT" sz="1600" b="1" dirty="0">
                <a:latin typeface="+mj-lt"/>
              </a:rPr>
              <a:t>dichiara l’irricevibilità della dichiarazione o l’esclusione dal procedimento, </a:t>
            </a:r>
            <a:r>
              <a:rPr lang="it-IT" sz="1600" dirty="0">
                <a:latin typeface="+mj-lt"/>
                <a:ea typeface="Verdana" panose="020B0604030504040204" pitchFamily="34" charset="0"/>
                <a:cs typeface="Verdana" panose="020B0604030504040204" pitchFamily="34" charset="0"/>
              </a:rPr>
              <a:t>notificando</a:t>
            </a:r>
            <a:r>
              <a:rPr lang="it-IT" sz="1600" dirty="0">
                <a:latin typeface="+mj-lt"/>
              </a:rPr>
              <a:t> il provvedimento al legale rappresentante dell’organizzazione o dell’associazione.</a:t>
            </a:r>
          </a:p>
          <a:p>
            <a:pPr>
              <a:defRPr/>
            </a:pPr>
            <a:r>
              <a:rPr lang="it-IT" sz="1600" dirty="0">
                <a:latin typeface="+mj-lt"/>
              </a:rPr>
              <a:t>Avverso è possibile esperire esclusivamente ricorso al TAR  o ricorso straordinario al Presidente della Repubblica. </a:t>
            </a:r>
          </a:p>
          <a:p>
            <a:pPr>
              <a:defRPr/>
            </a:pPr>
            <a:r>
              <a:rPr lang="it-IT" sz="1600" dirty="0">
                <a:latin typeface="+mj-lt"/>
              </a:rPr>
              <a:t>(DM 156/2011 art. 5 c. 2 – Circolare MISE 217427 del 16/11/2011)</a:t>
            </a:r>
          </a:p>
          <a:p>
            <a:pPr>
              <a:defRPr/>
            </a:pPr>
            <a:r>
              <a:rPr lang="it-IT" sz="1600" dirty="0">
                <a:latin typeface="+mj-lt"/>
              </a:rPr>
              <a:t> </a:t>
            </a:r>
            <a:r>
              <a:rPr lang="it-IT" sz="1600" dirty="0">
                <a:latin typeface="+mj-lt"/>
                <a:ea typeface="Verdana" panose="020B0604030504040204" pitchFamily="34" charset="0"/>
                <a:cs typeface="Verdana" panose="020B0604030504040204" pitchFamily="34" charset="0"/>
              </a:rPr>
              <a:t> </a:t>
            </a:r>
          </a:p>
          <a:p>
            <a:pPr>
              <a:defRPr/>
            </a:pPr>
            <a:r>
              <a:rPr lang="it-IT" sz="1600" dirty="0">
                <a:latin typeface="+mj-lt"/>
                <a:ea typeface="Verdana" panose="020B0604030504040204" pitchFamily="34" charset="0"/>
                <a:cs typeface="Verdana" panose="020B0604030504040204" pitchFamily="34" charset="0"/>
              </a:rPr>
              <a:t> </a:t>
            </a:r>
          </a:p>
          <a:p>
            <a:pPr>
              <a:defRPr/>
            </a:pPr>
            <a:r>
              <a:rPr lang="it-IT" sz="1600" dirty="0">
                <a:latin typeface="+mj-lt"/>
                <a:ea typeface="Verdana" panose="020B0604030504040204" pitchFamily="34" charset="0"/>
                <a:cs typeface="Verdana" panose="020B0604030504040204" pitchFamily="34" charset="0"/>
              </a:rPr>
              <a:t>Rimane ferma la competenza del Presidente della Giunta Regionale ad adottare i provvedimenti di esclusione fuori dai casi sopra elencati. </a:t>
            </a:r>
          </a:p>
          <a:p>
            <a:pPr>
              <a:defRPr/>
            </a:pPr>
            <a:r>
              <a:rPr lang="it-IT" sz="1600" dirty="0">
                <a:latin typeface="+mj-lt"/>
                <a:ea typeface="Verdana" panose="020B0604030504040204" pitchFamily="34" charset="0"/>
                <a:cs typeface="Verdana" panose="020B0604030504040204" pitchFamily="34" charset="0"/>
              </a:rPr>
              <a:t>(DM 156/ 2011 art. 5, c. 4)</a:t>
            </a:r>
          </a:p>
        </p:txBody>
      </p:sp>
      <p:sp>
        <p:nvSpPr>
          <p:cNvPr id="6" name="CasellaDiTesto 5"/>
          <p:cNvSpPr txBox="1"/>
          <p:nvPr/>
        </p:nvSpPr>
        <p:spPr>
          <a:xfrm>
            <a:off x="314326" y="1099840"/>
            <a:ext cx="8505824" cy="523220"/>
          </a:xfrm>
          <a:prstGeom prst="rect">
            <a:avLst/>
          </a:prstGeom>
          <a:noFill/>
        </p:spPr>
        <p:txBody>
          <a:bodyPr wrap="square" rtlCol="0">
            <a:spAutoFit/>
          </a:bodyPr>
          <a:lstStyle/>
          <a:p>
            <a:r>
              <a:rPr lang="it-IT" altLang="it-IT" sz="2800" dirty="0">
                <a:solidFill>
                  <a:schemeClr val="bg1"/>
                </a:solidFill>
                <a:latin typeface="Verdana" pitchFamily="34" charset="0"/>
              </a:rPr>
              <a:t>Provvedimenti di irricevibilità o esclusione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0" y="24459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100" name="Text Box 4"/>
          <p:cNvSpPr txBox="1">
            <a:spLocks noChangeArrowheads="1"/>
          </p:cNvSpPr>
          <p:nvPr/>
        </p:nvSpPr>
        <p:spPr bwMode="auto">
          <a:xfrm>
            <a:off x="468313" y="1995035"/>
            <a:ext cx="8370887"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defRPr/>
            </a:pPr>
            <a:r>
              <a:rPr lang="it-IT" sz="1600" dirty="0">
                <a:solidFill>
                  <a:prstClr val="black"/>
                </a:solidFill>
                <a:latin typeface="Verdana" pitchFamily="34" charset="0"/>
              </a:rPr>
              <a:t>La documentazione deve essere inserita in un plico che deve riportare all'esterno:</a:t>
            </a:r>
          </a:p>
          <a:p>
            <a:pPr>
              <a:defRPr/>
            </a:pPr>
            <a:endParaRPr lang="it-IT" sz="1600" dirty="0">
              <a:solidFill>
                <a:prstClr val="black"/>
              </a:solidFill>
              <a:latin typeface="Verdana" pitchFamily="34" charset="0"/>
            </a:endParaRPr>
          </a:p>
          <a:p>
            <a:pPr marL="342900" indent="-342900">
              <a:buFont typeface="Wingdings" panose="05000000000000000000" pitchFamily="2" charset="2"/>
              <a:buChar char="Ø"/>
              <a:defRPr/>
            </a:pPr>
            <a:r>
              <a:rPr lang="it-IT" sz="1600" u="sng" dirty="0">
                <a:solidFill>
                  <a:prstClr val="black"/>
                </a:solidFill>
                <a:effectLst>
                  <a:outerShdw blurRad="38100" dist="38100" dir="2700000" algn="tl">
                    <a:srgbClr val="000000">
                      <a:alpha val="43137"/>
                    </a:srgbClr>
                  </a:outerShdw>
                </a:effectLst>
                <a:latin typeface="Verdana" pitchFamily="34" charset="0"/>
              </a:rPr>
              <a:t>l'intestazione del mittente</a:t>
            </a:r>
          </a:p>
          <a:p>
            <a:pPr>
              <a:defRPr/>
            </a:pPr>
            <a:endParaRPr lang="it-IT" sz="1600" dirty="0">
              <a:solidFill>
                <a:prstClr val="black"/>
              </a:solidFill>
              <a:latin typeface="Verdana" pitchFamily="34" charset="0"/>
            </a:endParaRPr>
          </a:p>
          <a:p>
            <a:pPr marL="342900" indent="-342900">
              <a:buFont typeface="Wingdings" pitchFamily="2" charset="2"/>
              <a:buChar char="Ø"/>
              <a:defRPr/>
            </a:pPr>
            <a:r>
              <a:rPr lang="it-IT" sz="1600" u="sng" dirty="0">
                <a:solidFill>
                  <a:prstClr val="black"/>
                </a:solidFill>
                <a:effectLst>
                  <a:outerShdw blurRad="38100" dist="38100" dir="2700000" algn="tl">
                    <a:srgbClr val="000000">
                      <a:alpha val="43137"/>
                    </a:srgbClr>
                  </a:outerShdw>
                </a:effectLst>
                <a:latin typeface="Verdana" pitchFamily="34" charset="0"/>
              </a:rPr>
              <a:t>l’indirizzo del destinatario</a:t>
            </a:r>
            <a:r>
              <a:rPr lang="it-IT" sz="1600" dirty="0">
                <a:solidFill>
                  <a:prstClr val="black"/>
                </a:solidFill>
                <a:latin typeface="Verdana" pitchFamily="34" charset="0"/>
              </a:rPr>
              <a:t> (all’attenzione dell’</a:t>
            </a:r>
            <a:r>
              <a:rPr lang="it-IT" sz="1600" dirty="0">
                <a:latin typeface="Verdana" pitchFamily="34" charset="0"/>
              </a:rPr>
              <a:t> </a:t>
            </a:r>
            <a:r>
              <a:rPr lang="it-IT" sz="1600" dirty="0" err="1">
                <a:latin typeface="Verdana" pitchFamily="34" charset="0"/>
              </a:rPr>
              <a:t>U.o</a:t>
            </a:r>
            <a:r>
              <a:rPr lang="it-IT" sz="1600" dirty="0">
                <a:latin typeface="Verdana" pitchFamily="34" charset="0"/>
              </a:rPr>
              <a:t>. Assistenza Organi Istituzionali – c/o Camera di Commercio, via Meravigli 9/b – 20123 Milano). </a:t>
            </a:r>
            <a:endParaRPr lang="it-IT" sz="1600" dirty="0">
              <a:solidFill>
                <a:prstClr val="black"/>
              </a:solidFill>
              <a:latin typeface="Verdana" pitchFamily="34" charset="0"/>
            </a:endParaRPr>
          </a:p>
          <a:p>
            <a:pPr marL="342900" indent="-342900">
              <a:buFontTx/>
              <a:buChar char="-"/>
              <a:defRPr/>
            </a:pPr>
            <a:endParaRPr lang="it-IT" sz="1600" dirty="0">
              <a:solidFill>
                <a:prstClr val="black"/>
              </a:solidFill>
              <a:latin typeface="Verdana" pitchFamily="34" charset="0"/>
            </a:endParaRPr>
          </a:p>
          <a:p>
            <a:pPr marL="342900" indent="-342900">
              <a:buFont typeface="Wingdings" panose="05000000000000000000" pitchFamily="2" charset="2"/>
              <a:buChar char="Ø"/>
              <a:defRPr/>
            </a:pPr>
            <a:r>
              <a:rPr lang="it-IT" sz="1600" u="sng" dirty="0">
                <a:solidFill>
                  <a:prstClr val="black"/>
                </a:solidFill>
                <a:effectLst>
                  <a:outerShdw blurRad="38100" dist="38100" dir="2700000" algn="tl">
                    <a:srgbClr val="000000">
                      <a:alpha val="43137"/>
                    </a:srgbClr>
                  </a:outerShdw>
                </a:effectLst>
                <a:latin typeface="Verdana" pitchFamily="34" charset="0"/>
              </a:rPr>
              <a:t>con la seguente dicitura</a:t>
            </a:r>
            <a:r>
              <a:rPr lang="it-IT" sz="1600" dirty="0">
                <a:solidFill>
                  <a:prstClr val="black"/>
                </a:solidFill>
                <a:latin typeface="Verdana" pitchFamily="34" charset="0"/>
              </a:rPr>
              <a:t>:</a:t>
            </a:r>
          </a:p>
          <a:p>
            <a:pPr>
              <a:defRPr/>
            </a:pPr>
            <a:r>
              <a:rPr lang="it-IT" sz="1600" dirty="0">
                <a:solidFill>
                  <a:prstClr val="black"/>
                </a:solidFill>
                <a:latin typeface="Verdana" pitchFamily="34" charset="0"/>
              </a:rPr>
              <a:t>    Rinnovo del Consiglio della Camera di commercio di  </a:t>
            </a:r>
          </a:p>
          <a:p>
            <a:pPr>
              <a:defRPr/>
            </a:pPr>
            <a:r>
              <a:rPr lang="it-IT" sz="1600" dirty="0">
                <a:solidFill>
                  <a:prstClr val="black"/>
                </a:solidFill>
                <a:latin typeface="Verdana" pitchFamily="34" charset="0"/>
              </a:rPr>
              <a:t>    Milano Monza Brianza Lodi</a:t>
            </a:r>
          </a:p>
          <a:p>
            <a:pPr>
              <a:defRPr/>
            </a:pPr>
            <a:r>
              <a:rPr lang="it-IT" sz="1600" dirty="0">
                <a:solidFill>
                  <a:prstClr val="black"/>
                </a:solidFill>
                <a:latin typeface="Verdana" pitchFamily="34" charset="0"/>
              </a:rPr>
              <a:t>    Settore ________________</a:t>
            </a:r>
          </a:p>
          <a:p>
            <a:pPr>
              <a:defRPr/>
            </a:pPr>
            <a:r>
              <a:rPr lang="it-IT" sz="1600" dirty="0">
                <a:solidFill>
                  <a:prstClr val="black"/>
                </a:solidFill>
                <a:latin typeface="Verdana" pitchFamily="34" charset="0"/>
              </a:rPr>
              <a:t>    - NON APRIRE -</a:t>
            </a:r>
          </a:p>
          <a:p>
            <a:pPr>
              <a:defRPr/>
            </a:pPr>
            <a:r>
              <a:rPr lang="it-IT" sz="1600" dirty="0">
                <a:solidFill>
                  <a:prstClr val="black"/>
                </a:solidFill>
                <a:latin typeface="Verdana" pitchFamily="34" charset="0"/>
              </a:rPr>
              <a:t>	</a:t>
            </a:r>
          </a:p>
          <a:p>
            <a:pPr>
              <a:defRPr/>
            </a:pPr>
            <a:endParaRPr lang="it-IT" sz="800" dirty="0">
              <a:solidFill>
                <a:prstClr val="black"/>
              </a:solidFill>
              <a:latin typeface="Verdana" pitchFamily="34" charset="0"/>
            </a:endParaRPr>
          </a:p>
          <a:p>
            <a:pPr lvl="0" eaLnBrk="1" hangingPunct="1">
              <a:defRPr/>
            </a:pPr>
            <a:r>
              <a:rPr lang="it-IT" sz="1600" b="1" dirty="0">
                <a:solidFill>
                  <a:prstClr val="black"/>
                </a:solidFill>
                <a:latin typeface="Verdana" pitchFamily="34" charset="0"/>
              </a:rPr>
              <a:t>Scadenza</a:t>
            </a:r>
            <a:r>
              <a:rPr lang="it-IT" sz="1600" dirty="0">
                <a:solidFill>
                  <a:prstClr val="black"/>
                </a:solidFill>
                <a:latin typeface="Verdana" pitchFamily="34" charset="0"/>
              </a:rPr>
              <a:t>: entro 40 gg dalla pubblicazione dell’avviso di avvio procedura (</a:t>
            </a:r>
            <a:r>
              <a:rPr lang="it-IT" sz="1600" dirty="0">
                <a:latin typeface="Verdana" pitchFamily="34" charset="0"/>
              </a:rPr>
              <a:t>2/05/2022)</a:t>
            </a:r>
          </a:p>
          <a:p>
            <a:pPr>
              <a:defRPr/>
            </a:pPr>
            <a:endParaRPr lang="it-IT" sz="1600" dirty="0">
              <a:latin typeface="Verdana" pitchFamily="34" charset="0"/>
            </a:endParaRPr>
          </a:p>
        </p:txBody>
      </p:sp>
      <p:sp>
        <p:nvSpPr>
          <p:cNvPr id="2" name="Segnaposto numero diapositiva 1"/>
          <p:cNvSpPr>
            <a:spLocks noGrp="1"/>
          </p:cNvSpPr>
          <p:nvPr>
            <p:ph type="sldNum" sz="quarter" idx="12"/>
          </p:nvPr>
        </p:nvSpPr>
        <p:spPr/>
        <p:txBody>
          <a:bodyPr/>
          <a:lstStyle/>
          <a:p>
            <a:pPr>
              <a:defRPr/>
            </a:pPr>
            <a:fld id="{61D73F98-8823-4631-8218-A9949E47C9EE}" type="slidenum">
              <a:rPr lang="it-IT" smtClean="0"/>
              <a:pPr>
                <a:defRPr/>
              </a:pPr>
              <a:t>42</a:t>
            </a:fld>
            <a:endParaRPr lang="it-IT"/>
          </a:p>
        </p:txBody>
      </p:sp>
      <p:sp>
        <p:nvSpPr>
          <p:cNvPr id="3" name="CasellaDiTesto 2"/>
          <p:cNvSpPr txBox="1"/>
          <p:nvPr/>
        </p:nvSpPr>
        <p:spPr>
          <a:xfrm>
            <a:off x="314325" y="1085850"/>
            <a:ext cx="8524875" cy="523220"/>
          </a:xfrm>
          <a:prstGeom prst="rect">
            <a:avLst/>
          </a:prstGeom>
          <a:noFill/>
        </p:spPr>
        <p:txBody>
          <a:bodyPr wrap="square" rtlCol="0">
            <a:spAutoFit/>
          </a:bodyPr>
          <a:lstStyle/>
          <a:p>
            <a:r>
              <a:rPr lang="it-IT" altLang="it-IT" sz="2800" dirty="0">
                <a:solidFill>
                  <a:schemeClr val="bg1"/>
                </a:solidFill>
                <a:latin typeface="Verdana" pitchFamily="34" charset="0"/>
              </a:rPr>
              <a:t>Invio documentazione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240734"/>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100" name="Text Box 4"/>
          <p:cNvSpPr txBox="1">
            <a:spLocks noChangeArrowheads="1"/>
          </p:cNvSpPr>
          <p:nvPr/>
        </p:nvSpPr>
        <p:spPr bwMode="auto">
          <a:xfrm>
            <a:off x="470263" y="2019325"/>
            <a:ext cx="8368937" cy="3924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spcBef>
                <a:spcPct val="0"/>
              </a:spcBef>
              <a:buClrTx/>
              <a:buSzTx/>
              <a:buFontTx/>
              <a:buNone/>
            </a:pPr>
            <a:r>
              <a:rPr lang="it-IT" altLang="it-IT" sz="1500" dirty="0">
                <a:solidFill>
                  <a:srgbClr val="000000"/>
                </a:solidFill>
                <a:ea typeface="Verdana" pitchFamily="34" charset="0"/>
                <a:cs typeface="Verdana" pitchFamily="34" charset="0"/>
              </a:rPr>
              <a:t>La documentazione può essere:</a:t>
            </a:r>
          </a:p>
          <a:p>
            <a:pPr>
              <a:spcBef>
                <a:spcPct val="0"/>
              </a:spcBef>
              <a:buClrTx/>
              <a:buSzTx/>
              <a:buFontTx/>
              <a:buNone/>
            </a:pPr>
            <a:endParaRPr lang="it-IT" altLang="it-IT" sz="1500" dirty="0">
              <a:solidFill>
                <a:srgbClr val="000000"/>
              </a:solidFill>
              <a:ea typeface="Verdana" pitchFamily="34" charset="0"/>
              <a:cs typeface="Verdana" pitchFamily="34" charset="0"/>
            </a:endParaRPr>
          </a:p>
          <a:p>
            <a:pPr marL="342900" lvl="0" indent="-342900">
              <a:spcBef>
                <a:spcPts val="0"/>
              </a:spcBef>
              <a:spcAft>
                <a:spcPts val="0"/>
              </a:spcAft>
              <a:buClrTx/>
              <a:buSzPts val="1000"/>
              <a:buFont typeface="Wingdings" panose="05000000000000000000" pitchFamily="2" charset="2"/>
              <a:buChar char="Ø"/>
              <a:tabLst>
                <a:tab pos="457200" algn="l"/>
              </a:tabLst>
            </a:pPr>
            <a:r>
              <a:rPr lang="it-IT" sz="1200" b="1" dirty="0">
                <a:effectLst/>
                <a:latin typeface="+mj-lt"/>
                <a:ea typeface="Calibri" panose="020F0502020204030204" pitchFamily="34" charset="0"/>
                <a:cs typeface="Times New Roman" panose="02020603050405020304" pitchFamily="18" charset="0"/>
              </a:rPr>
              <a:t>consegnata a mano</a:t>
            </a:r>
            <a:r>
              <a:rPr lang="it-IT" sz="1200" dirty="0">
                <a:effectLst/>
                <a:latin typeface="+mj-lt"/>
                <a:ea typeface="Calibri" panose="020F0502020204030204" pitchFamily="34" charset="0"/>
                <a:cs typeface="Times New Roman" panose="02020603050405020304" pitchFamily="18" charset="0"/>
              </a:rPr>
              <a:t> presso l'Unità organizzativa Assistenza Organi Istituzionali della Camera di commercio, via Meravigli 9/b – 20123 – Milano</a:t>
            </a:r>
            <a:br>
              <a:rPr lang="it-IT" sz="1200" dirty="0">
                <a:effectLst/>
                <a:latin typeface="+mj-lt"/>
                <a:ea typeface="Calibri" panose="020F0502020204030204" pitchFamily="34" charset="0"/>
                <a:cs typeface="Times New Roman" panose="02020603050405020304" pitchFamily="18" charset="0"/>
              </a:rPr>
            </a:br>
            <a:r>
              <a:rPr lang="it-IT" sz="1200" dirty="0">
                <a:effectLst/>
                <a:latin typeface="+mj-lt"/>
                <a:ea typeface="Calibri" panose="020F0502020204030204" pitchFamily="34" charset="0"/>
                <a:cs typeface="Times New Roman" panose="02020603050405020304" pitchFamily="18" charset="0"/>
              </a:rPr>
              <a:t>o, in alternativa,  può essere consegnata presso </a:t>
            </a:r>
            <a:r>
              <a:rPr lang="it-IT" sz="1200" dirty="0">
                <a:effectLst/>
                <a:latin typeface="+mj-lt"/>
                <a:ea typeface="Calibri" panose="020F0502020204030204" pitchFamily="34" charset="0"/>
                <a:cs typeface="Times New Roman" panose="02020603050405020304" pitchFamily="18" charset="0"/>
                <a:hlinkClick r:id="rId2"/>
              </a:rPr>
              <a:t>l'</a:t>
            </a:r>
            <a:r>
              <a:rPr lang="it-IT" sz="1200" u="sng" dirty="0">
                <a:effectLst/>
                <a:latin typeface="+mj-lt"/>
                <a:ea typeface="Calibri" panose="020F0502020204030204" pitchFamily="34" charset="0"/>
                <a:cs typeface="Times New Roman" panose="02020603050405020304" pitchFamily="18" charset="0"/>
                <a:hlinkClick r:id="rId2"/>
              </a:rPr>
              <a:t>Ufficio Protocollo</a:t>
            </a:r>
            <a:r>
              <a:rPr lang="it-IT" sz="1200" dirty="0">
                <a:effectLst/>
                <a:latin typeface="+mj-lt"/>
                <a:ea typeface="Calibri" panose="020F0502020204030204" pitchFamily="34" charset="0"/>
                <a:cs typeface="Times New Roman" panose="02020603050405020304" pitchFamily="18" charset="0"/>
                <a:hlinkClick r:id="rId2"/>
              </a:rPr>
              <a:t> </a:t>
            </a:r>
            <a:r>
              <a:rPr lang="it-IT" sz="1200" dirty="0">
                <a:effectLst/>
                <a:latin typeface="+mj-lt"/>
                <a:ea typeface="Calibri" panose="020F0502020204030204" pitchFamily="34" charset="0"/>
                <a:cs typeface="Times New Roman" panose="02020603050405020304" pitchFamily="18" charset="0"/>
              </a:rPr>
              <a:t>della Camera di Commercio. </a:t>
            </a:r>
          </a:p>
          <a:p>
            <a:pPr marL="342900" lvl="0" indent="-342900">
              <a:spcBef>
                <a:spcPts val="0"/>
              </a:spcBef>
              <a:spcAft>
                <a:spcPts val="0"/>
              </a:spcAft>
              <a:buClrTx/>
              <a:buSzPts val="1000"/>
              <a:buFont typeface="Wingdings" panose="05000000000000000000" pitchFamily="2" charset="2"/>
              <a:buChar char="Ø"/>
              <a:tabLst>
                <a:tab pos="457200" algn="l"/>
              </a:tabLst>
            </a:pPr>
            <a:endParaRPr lang="it-IT" sz="1200" b="1" dirty="0">
              <a:latin typeface="+mj-lt"/>
              <a:ea typeface="Calibri" panose="020F0502020204030204" pitchFamily="34" charset="0"/>
            </a:endParaRPr>
          </a:p>
          <a:p>
            <a:pPr lvl="0">
              <a:spcBef>
                <a:spcPts val="0"/>
              </a:spcBef>
              <a:spcAft>
                <a:spcPts val="0"/>
              </a:spcAft>
              <a:buClrTx/>
              <a:buSzPts val="1000"/>
              <a:buNone/>
              <a:tabLst>
                <a:tab pos="457200" algn="l"/>
              </a:tabLst>
            </a:pPr>
            <a:r>
              <a:rPr lang="it-IT" sz="1200" b="1" dirty="0">
                <a:effectLst/>
                <a:latin typeface="+mj-lt"/>
                <a:ea typeface="Calibri" panose="020F0502020204030204" pitchFamily="34" charset="0"/>
                <a:cs typeface="Times New Roman" panose="02020603050405020304" pitchFamily="18" charset="0"/>
              </a:rPr>
              <a:t>Attenzione</a:t>
            </a:r>
            <a:r>
              <a:rPr lang="it-IT" sz="1200" dirty="0">
                <a:effectLst/>
                <a:latin typeface="+mj-lt"/>
                <a:ea typeface="Calibri" panose="020F0502020204030204" pitchFamily="34" charset="0"/>
                <a:cs typeface="Times New Roman" panose="02020603050405020304" pitchFamily="18" charset="0"/>
              </a:rPr>
              <a:t>: </a:t>
            </a:r>
            <a:r>
              <a:rPr lang="it-IT" sz="1200" u="sng" dirty="0">
                <a:effectLst/>
                <a:latin typeface="+mj-lt"/>
                <a:ea typeface="Calibri" panose="020F0502020204030204" pitchFamily="34" charset="0"/>
                <a:cs typeface="Times New Roman" panose="02020603050405020304" pitchFamily="18" charset="0"/>
              </a:rPr>
              <a:t>in entrambi i casi è necessario prendere appuntamento</a:t>
            </a:r>
            <a:r>
              <a:rPr lang="it-IT" sz="1200" dirty="0">
                <a:effectLst/>
                <a:latin typeface="+mj-lt"/>
                <a:ea typeface="Calibri" panose="020F0502020204030204" pitchFamily="34" charset="0"/>
                <a:cs typeface="Times New Roman" panose="02020603050405020304" pitchFamily="18" charset="0"/>
              </a:rPr>
              <a:t> </a:t>
            </a:r>
            <a:br>
              <a:rPr lang="it-IT" sz="1200" dirty="0">
                <a:effectLst/>
                <a:latin typeface="+mj-lt"/>
                <a:ea typeface="Calibri" panose="020F0502020204030204" pitchFamily="34" charset="0"/>
                <a:cs typeface="Times New Roman" panose="02020603050405020304" pitchFamily="18" charset="0"/>
              </a:rPr>
            </a:br>
            <a:r>
              <a:rPr lang="it-IT" sz="1800" dirty="0">
                <a:effectLst/>
                <a:latin typeface="Titillium Web" panose="00000500000000000000" pitchFamily="2" charset="0"/>
                <a:ea typeface="Calibri" panose="020F0502020204030204" pitchFamily="34" charset="0"/>
                <a:cs typeface="Times New Roman" panose="02020603050405020304" pitchFamily="18" charset="0"/>
              </a:rPr>
              <a:t> </a:t>
            </a:r>
          </a:p>
          <a:p>
            <a:pPr lvl="0">
              <a:spcBef>
                <a:spcPts val="0"/>
              </a:spcBef>
              <a:spcAft>
                <a:spcPts val="0"/>
              </a:spcAft>
              <a:buClrTx/>
              <a:buSzPts val="1000"/>
              <a:buNone/>
              <a:tabLst>
                <a:tab pos="457200" algn="l"/>
              </a:tabLst>
            </a:pPr>
            <a:r>
              <a:rPr lang="it-IT" altLang="it-IT" sz="1500" b="1" dirty="0">
                <a:solidFill>
                  <a:srgbClr val="000000"/>
                </a:solidFill>
                <a:ea typeface="Verdana" pitchFamily="34" charset="0"/>
                <a:cs typeface="Verdana" pitchFamily="34" charset="0"/>
              </a:rPr>
              <a:t>oppure</a:t>
            </a:r>
          </a:p>
          <a:p>
            <a:pPr lvl="0">
              <a:spcBef>
                <a:spcPts val="0"/>
              </a:spcBef>
              <a:spcAft>
                <a:spcPts val="0"/>
              </a:spcAft>
              <a:buClrTx/>
              <a:buSzPts val="1000"/>
              <a:buNone/>
              <a:tabLst>
                <a:tab pos="457200" algn="l"/>
              </a:tabLst>
            </a:pPr>
            <a:endParaRPr lang="it-IT" altLang="it-IT" sz="1500" b="1" dirty="0">
              <a:solidFill>
                <a:srgbClr val="000000"/>
              </a:solidFill>
              <a:ea typeface="Verdana" pitchFamily="34" charset="0"/>
              <a:cs typeface="Verdana" pitchFamily="34" charset="0"/>
            </a:endParaRPr>
          </a:p>
          <a:p>
            <a:pPr marL="285750" indent="-285750">
              <a:spcBef>
                <a:spcPct val="0"/>
              </a:spcBef>
              <a:buClrTx/>
              <a:buSzTx/>
              <a:buFont typeface="Wingdings" panose="05000000000000000000" pitchFamily="2" charset="2"/>
              <a:buChar char="Ø"/>
            </a:pPr>
            <a:r>
              <a:rPr lang="it-IT" altLang="it-IT" sz="1200" dirty="0">
                <a:latin typeface="+mj-lt"/>
              </a:rPr>
              <a:t>trasmessa a mezzo </a:t>
            </a:r>
            <a:r>
              <a:rPr lang="it-IT" altLang="it-IT" sz="1200" b="1" dirty="0">
                <a:latin typeface="+mj-lt"/>
              </a:rPr>
              <a:t>raccomandata con ricevuta di ritorno</a:t>
            </a:r>
            <a:r>
              <a:rPr lang="it-IT" altLang="it-IT" sz="1200" dirty="0">
                <a:latin typeface="+mj-lt"/>
              </a:rPr>
              <a:t>, tramite Poste italiane o altri soggetti regolarmente autorizzati in base alle norme vigenti. A tal proposito, si rileva che non </a:t>
            </a:r>
            <a:r>
              <a:rPr lang="it-IT" altLang="it-IT" sz="1200" b="1" dirty="0">
                <a:latin typeface="+mj-lt"/>
              </a:rPr>
              <a:t>fa fede </a:t>
            </a:r>
            <a:r>
              <a:rPr lang="it-IT" altLang="it-IT" sz="1200" dirty="0">
                <a:latin typeface="+mj-lt"/>
              </a:rPr>
              <a:t>la data di spedizione, bensì </a:t>
            </a:r>
            <a:r>
              <a:rPr lang="it-IT" altLang="it-IT" sz="1200" b="1" dirty="0">
                <a:latin typeface="+mj-lt"/>
              </a:rPr>
              <a:t>la data di arrivo </a:t>
            </a:r>
            <a:r>
              <a:rPr lang="it-IT" altLang="it-IT" sz="1200" dirty="0">
                <a:latin typeface="+mj-lt"/>
              </a:rPr>
              <a:t>(circolare MISE 217427 del 16/11/2011).</a:t>
            </a:r>
          </a:p>
          <a:p>
            <a:pPr>
              <a:spcBef>
                <a:spcPct val="0"/>
              </a:spcBef>
              <a:buClrTx/>
              <a:buSzTx/>
              <a:buFont typeface="Arial" charset="0"/>
              <a:buChar char="•"/>
            </a:pPr>
            <a:endParaRPr lang="it-IT" altLang="it-IT" sz="1500" dirty="0">
              <a:ea typeface="Verdana" pitchFamily="34" charset="0"/>
              <a:cs typeface="Verdana" pitchFamily="34" charset="0"/>
            </a:endParaRPr>
          </a:p>
          <a:p>
            <a:pPr>
              <a:spcBef>
                <a:spcPct val="0"/>
              </a:spcBef>
              <a:buClrTx/>
              <a:buSzTx/>
              <a:buFontTx/>
              <a:buNone/>
            </a:pPr>
            <a:r>
              <a:rPr lang="it-IT" altLang="it-IT" sz="1200" dirty="0">
                <a:latin typeface="+mj-lt"/>
              </a:rPr>
              <a:t>Il corretto e tempestivo recapito della documentazione rimane ad esclusivo rischio del mittente ove, per qualsiasi motivo, la stessa non giunga a destinazione in tempo utile.</a:t>
            </a:r>
          </a:p>
          <a:p>
            <a:pPr>
              <a:spcBef>
                <a:spcPct val="0"/>
              </a:spcBef>
              <a:buClrTx/>
              <a:buSzTx/>
              <a:buFontTx/>
              <a:buNone/>
            </a:pPr>
            <a:endParaRPr lang="it-IT" altLang="it-IT" sz="1200" dirty="0">
              <a:latin typeface="+mj-lt"/>
            </a:endParaRPr>
          </a:p>
          <a:p>
            <a:pPr>
              <a:spcBef>
                <a:spcPct val="0"/>
              </a:spcBef>
              <a:buClrTx/>
              <a:buSzTx/>
              <a:buFontTx/>
              <a:buNone/>
            </a:pPr>
            <a:r>
              <a:rPr lang="it-IT" altLang="it-IT" sz="1200" b="1" dirty="0">
                <a:latin typeface="+mj-lt"/>
              </a:rPr>
              <a:t>Non è possibile inviare la documentazione tramite PEC - Posta Elettronica Certificata </a:t>
            </a:r>
            <a:r>
              <a:rPr lang="it-IT" altLang="it-IT" sz="1200" dirty="0">
                <a:latin typeface="+mj-lt"/>
              </a:rPr>
              <a:t>(circolare MISE 67049 del 16/3/2012).</a:t>
            </a:r>
          </a:p>
        </p:txBody>
      </p:sp>
      <p:sp>
        <p:nvSpPr>
          <p:cNvPr id="2" name="Segnaposto numero diapositiva 1"/>
          <p:cNvSpPr>
            <a:spLocks noGrp="1"/>
          </p:cNvSpPr>
          <p:nvPr>
            <p:ph type="sldNum" sz="quarter" idx="12"/>
          </p:nvPr>
        </p:nvSpPr>
        <p:spPr/>
        <p:txBody>
          <a:bodyPr/>
          <a:lstStyle/>
          <a:p>
            <a:pPr>
              <a:defRPr/>
            </a:pPr>
            <a:fld id="{B6489573-1285-4FD2-98F4-6CF1B6AF88A9}" type="slidenum">
              <a:rPr lang="it-IT" smtClean="0"/>
              <a:pPr>
                <a:defRPr/>
              </a:pPr>
              <a:t>43</a:t>
            </a:fld>
            <a:endParaRPr lang="it-IT"/>
          </a:p>
        </p:txBody>
      </p:sp>
      <p:sp>
        <p:nvSpPr>
          <p:cNvPr id="6" name="CasellaDiTesto 5"/>
          <p:cNvSpPr txBox="1"/>
          <p:nvPr/>
        </p:nvSpPr>
        <p:spPr>
          <a:xfrm>
            <a:off x="314325" y="1076325"/>
            <a:ext cx="8524875" cy="523220"/>
          </a:xfrm>
          <a:prstGeom prst="rect">
            <a:avLst/>
          </a:prstGeom>
          <a:noFill/>
        </p:spPr>
        <p:txBody>
          <a:bodyPr wrap="square" rtlCol="0">
            <a:spAutoFit/>
          </a:bodyPr>
          <a:lstStyle/>
          <a:p>
            <a:r>
              <a:rPr lang="it-IT" altLang="it-IT" sz="2800" dirty="0">
                <a:solidFill>
                  <a:schemeClr val="bg1"/>
                </a:solidFill>
                <a:latin typeface="Verdana" pitchFamily="34" charset="0"/>
              </a:rPr>
              <a:t>Invio documentazione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0" y="292320"/>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4100" name="Text Box 4"/>
          <p:cNvSpPr txBox="1">
            <a:spLocks noChangeArrowheads="1"/>
          </p:cNvSpPr>
          <p:nvPr/>
        </p:nvSpPr>
        <p:spPr bwMode="auto">
          <a:xfrm>
            <a:off x="587624" y="2634437"/>
            <a:ext cx="8251576"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just">
              <a:defRPr/>
            </a:pPr>
            <a:r>
              <a:rPr lang="it-IT" sz="1800" dirty="0">
                <a:latin typeface="Verdana" pitchFamily="34" charset="0"/>
              </a:rPr>
              <a:t>Eventuali domande e/o richieste potranno essere inviate all’u. o. Assistenza Organi Istituzionali:</a:t>
            </a:r>
          </a:p>
          <a:p>
            <a:pPr algn="just">
              <a:defRPr/>
            </a:pPr>
            <a:endParaRPr lang="it-IT" sz="1800" dirty="0">
              <a:latin typeface="Verdana" pitchFamily="34" charset="0"/>
            </a:endParaRPr>
          </a:p>
          <a:p>
            <a:pPr algn="just">
              <a:defRPr/>
            </a:pPr>
            <a:r>
              <a:rPr lang="it-IT" sz="1800" b="1" dirty="0">
                <a:latin typeface="Verdana" pitchFamily="34" charset="0"/>
              </a:rPr>
              <a:t>segreteria.organi.ist@mi.camcom.it</a:t>
            </a:r>
          </a:p>
          <a:p>
            <a:pPr algn="just">
              <a:defRPr/>
            </a:pPr>
            <a:endParaRPr lang="it-IT" sz="1800" b="1" dirty="0">
              <a:solidFill>
                <a:srgbClr val="0070C0"/>
              </a:solidFill>
              <a:latin typeface="+mj-lt"/>
            </a:endParaRPr>
          </a:p>
          <a:p>
            <a:pPr algn="just"/>
            <a:r>
              <a:rPr lang="it-IT" altLang="it-IT" sz="1800" dirty="0">
                <a:latin typeface="+mj-lt"/>
              </a:rPr>
              <a:t>L’ufficio è disponibile ad incontrare tutti i soggetti interessati per la verifica preventiva della documentazione e per la consegna della stessa, </a:t>
            </a:r>
            <a:r>
              <a:rPr lang="it-IT" altLang="it-IT" sz="1800" u="sng" dirty="0">
                <a:latin typeface="+mj-lt"/>
              </a:rPr>
              <a:t>previo appuntamento</a:t>
            </a:r>
            <a:r>
              <a:rPr lang="it-IT" altLang="it-IT" sz="1800" dirty="0">
                <a:latin typeface="+mj-lt"/>
              </a:rPr>
              <a:t>.</a:t>
            </a:r>
          </a:p>
          <a:p>
            <a:endParaRPr lang="it-IT" altLang="it-IT" sz="1600" dirty="0">
              <a:latin typeface="+mj-lt"/>
            </a:endParaRPr>
          </a:p>
          <a:p>
            <a:endParaRPr lang="it-IT" altLang="it-IT" sz="1600" b="1" dirty="0">
              <a:latin typeface="+mj-lt"/>
            </a:endParaRPr>
          </a:p>
        </p:txBody>
      </p:sp>
      <p:sp>
        <p:nvSpPr>
          <p:cNvPr id="2" name="Segnaposto numero diapositiva 1"/>
          <p:cNvSpPr>
            <a:spLocks noGrp="1"/>
          </p:cNvSpPr>
          <p:nvPr>
            <p:ph type="sldNum" sz="quarter" idx="12"/>
          </p:nvPr>
        </p:nvSpPr>
        <p:spPr/>
        <p:txBody>
          <a:bodyPr/>
          <a:lstStyle/>
          <a:p>
            <a:pPr>
              <a:defRPr/>
            </a:pPr>
            <a:fld id="{4311058A-C390-499D-87BF-A402DF7192DA}" type="slidenum">
              <a:rPr lang="it-IT" smtClean="0"/>
              <a:pPr>
                <a:defRPr/>
              </a:pPr>
              <a:t>44</a:t>
            </a:fld>
            <a:endParaRPr lang="it-IT"/>
          </a:p>
        </p:txBody>
      </p:sp>
      <p:sp>
        <p:nvSpPr>
          <p:cNvPr id="6" name="CasellaDiTesto 5"/>
          <p:cNvSpPr txBox="1"/>
          <p:nvPr/>
        </p:nvSpPr>
        <p:spPr>
          <a:xfrm>
            <a:off x="314325" y="1085850"/>
            <a:ext cx="8524875" cy="523220"/>
          </a:xfrm>
          <a:prstGeom prst="rect">
            <a:avLst/>
          </a:prstGeom>
          <a:noFill/>
        </p:spPr>
        <p:txBody>
          <a:bodyPr wrap="square" rtlCol="0">
            <a:spAutoFit/>
          </a:bodyPr>
          <a:lstStyle/>
          <a:p>
            <a:r>
              <a:rPr lang="it-IT" altLang="it-IT" sz="2800" dirty="0">
                <a:solidFill>
                  <a:schemeClr val="bg1"/>
                </a:solidFill>
                <a:latin typeface="Verdana" pitchFamily="34" charset="0"/>
              </a:rPr>
              <a:t>Note organizzative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ella 8"/>
          <p:cNvGraphicFramePr>
            <a:graphicFrameLocks noGrp="1"/>
          </p:cNvGraphicFramePr>
          <p:nvPr>
            <p:extLst>
              <p:ext uri="{D42A27DB-BD31-4B8C-83A1-F6EECF244321}">
                <p14:modId xmlns:p14="http://schemas.microsoft.com/office/powerpoint/2010/main" val="1168056700"/>
              </p:ext>
            </p:extLst>
          </p:nvPr>
        </p:nvGraphicFramePr>
        <p:xfrm>
          <a:off x="618309" y="1525921"/>
          <a:ext cx="7912916" cy="5103178"/>
        </p:xfrm>
        <a:graphic>
          <a:graphicData uri="http://schemas.openxmlformats.org/drawingml/2006/table">
            <a:tbl>
              <a:tblPr>
                <a:tableStyleId>{9DCAF9ED-07DC-4A11-8D7F-57B35C25682E}</a:tableStyleId>
              </a:tblPr>
              <a:tblGrid>
                <a:gridCol w="2082029">
                  <a:extLst>
                    <a:ext uri="{9D8B030D-6E8A-4147-A177-3AD203B41FA5}">
                      <a16:colId xmlns:a16="http://schemas.microsoft.com/office/drawing/2014/main" val="20000"/>
                    </a:ext>
                  </a:extLst>
                </a:gridCol>
                <a:gridCol w="5830887">
                  <a:extLst>
                    <a:ext uri="{9D8B030D-6E8A-4147-A177-3AD203B41FA5}">
                      <a16:colId xmlns:a16="http://schemas.microsoft.com/office/drawing/2014/main" val="20001"/>
                    </a:ext>
                  </a:extLst>
                </a:gridCol>
              </a:tblGrid>
              <a:tr h="850876">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213"/>
                        </a:lnSpc>
                        <a:spcBef>
                          <a:spcPct val="0"/>
                        </a:spcBef>
                        <a:spcAft>
                          <a:spcPct val="0"/>
                        </a:spcAft>
                        <a:buClrTx/>
                        <a:buSzTx/>
                        <a:buFontTx/>
                        <a:buNone/>
                        <a:tabLst/>
                      </a:pPr>
                      <a:endParaRPr kumimoji="0" 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pPr>
                      <a:r>
                        <a:rPr kumimoji="0" lang="it-IT" sz="1050" b="1" u="none" strike="noStrike" kern="1200" cap="none" normalizeH="0" baseline="0" dirty="0">
                          <a:ln>
                            <a:noFill/>
                          </a:ln>
                          <a:solidFill>
                            <a:srgbClr val="A50021"/>
                          </a:solidFill>
                          <a:effectLst/>
                          <a:latin typeface="Verdana" pitchFamily="34" charset="0"/>
                          <a:ea typeface="+mn-ea"/>
                          <a:cs typeface="+mn-cs"/>
                        </a:rPr>
                        <a:t>31 gennaio 2022</a:t>
                      </a: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txBody>
                  <a:tcPr marL="137160" marR="137160" marT="137160" marB="137160" horzOverflow="overflow"/>
                </a:tc>
                <a:tc>
                  <a:txBody>
                    <a:bodyPr/>
                    <a:lstStyle>
                      <a:lvl1pPr marL="762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72000" marR="0" lvl="0" indent="0" algn="l" defTabSz="914400" rtl="0" eaLnBrk="1" fontAlgn="base" latinLnBrk="0" hangingPunct="1">
                        <a:lnSpc>
                          <a:spcPct val="120000"/>
                        </a:lnSpc>
                        <a:spcBef>
                          <a:spcPts val="0"/>
                        </a:spcBef>
                        <a:spcAft>
                          <a:spcPct val="0"/>
                        </a:spcAft>
                        <a:buClrTx/>
                        <a:buSzTx/>
                        <a:buFontTx/>
                        <a:buNone/>
                        <a:tabLst/>
                      </a:pPr>
                      <a:endParaRPr kumimoji="0" lang="it-IT" altLang="it-IT" sz="1200" u="none" strike="noStrike" kern="1200" cap="none" normalizeH="0" baseline="0" dirty="0">
                        <a:ln>
                          <a:noFill/>
                        </a:ln>
                        <a:solidFill>
                          <a:schemeClr val="tx1"/>
                        </a:solidFill>
                        <a:effectLst/>
                        <a:latin typeface="Verdana" pitchFamily="34" charset="0"/>
                        <a:ea typeface="+mn-ea"/>
                        <a:cs typeface="+mn-cs"/>
                      </a:endParaRPr>
                    </a:p>
                    <a:p>
                      <a:pPr marL="72000" marR="0" lvl="0" indent="0" algn="l" defTabSz="914400" rtl="0" eaLnBrk="1" fontAlgn="base" latinLnBrk="0" hangingPunct="1">
                        <a:lnSpc>
                          <a:spcPct val="120000"/>
                        </a:lnSpc>
                        <a:spcBef>
                          <a:spcPts val="0"/>
                        </a:spcBef>
                        <a:spcAft>
                          <a:spcPct val="0"/>
                        </a:spcAft>
                        <a:buClrTx/>
                        <a:buSzTx/>
                        <a:buFontTx/>
                        <a:buNone/>
                        <a:tabLst/>
                      </a:pPr>
                      <a:r>
                        <a:rPr kumimoji="0" lang="it-IT" altLang="it-IT" sz="1200" u="none" strike="noStrike" kern="1200" cap="none" normalizeH="0" baseline="0" dirty="0">
                          <a:ln>
                            <a:noFill/>
                          </a:ln>
                          <a:solidFill>
                            <a:schemeClr val="tx1"/>
                          </a:solidFill>
                          <a:effectLst/>
                          <a:latin typeface="Verdana" pitchFamily="34" charset="0"/>
                          <a:ea typeface="+mn-ea"/>
                          <a:cs typeface="+mn-cs"/>
                        </a:rPr>
                        <a:t>Il Consiglio ha deliberato la r</a:t>
                      </a:r>
                      <a:r>
                        <a:rPr kumimoji="0" lang="it-IT" sz="1200" u="none" strike="noStrike" kern="1200" cap="none" normalizeH="0" baseline="0" dirty="0">
                          <a:ln>
                            <a:noFill/>
                          </a:ln>
                          <a:solidFill>
                            <a:schemeClr val="tx1"/>
                          </a:solidFill>
                          <a:effectLst/>
                          <a:latin typeface="Verdana" pitchFamily="34" charset="0"/>
                          <a:ea typeface="+mn-ea"/>
                          <a:cs typeface="+mn-cs"/>
                        </a:rPr>
                        <a:t>ipartizione dei seggi per settori economici: approvazione delibera modifica </a:t>
                      </a:r>
                      <a:r>
                        <a:rPr kumimoji="0" lang="it-IT" sz="1200" u="none" strike="noStrike" kern="1200" cap="none" normalizeH="0" baseline="0" dirty="0" err="1">
                          <a:ln>
                            <a:noFill/>
                          </a:ln>
                          <a:solidFill>
                            <a:schemeClr val="tx1"/>
                          </a:solidFill>
                          <a:effectLst/>
                          <a:latin typeface="Verdana" pitchFamily="34" charset="0"/>
                          <a:ea typeface="+mn-ea"/>
                          <a:cs typeface="+mn-cs"/>
                        </a:rPr>
                        <a:t>all</a:t>
                      </a:r>
                      <a:r>
                        <a:rPr kumimoji="0" lang="it-IT" sz="1200" u="none" strike="noStrike" kern="1200" cap="none" normalizeH="0" baseline="0" dirty="0">
                          <a:ln>
                            <a:noFill/>
                          </a:ln>
                          <a:solidFill>
                            <a:schemeClr val="tx1"/>
                          </a:solidFill>
                          <a:effectLst/>
                          <a:latin typeface="Verdana" pitchFamily="34" charset="0"/>
                          <a:ea typeface="+mn-ea"/>
                          <a:cs typeface="+mn-cs"/>
                        </a:rPr>
                        <a:t>. A statuto.</a:t>
                      </a:r>
                      <a:endParaRPr kumimoji="0" lang="it-IT" altLang="it-IT" sz="1200" u="none" strike="noStrike" kern="1200" cap="none" normalizeH="0" baseline="0" dirty="0">
                        <a:ln>
                          <a:noFill/>
                        </a:ln>
                        <a:solidFill>
                          <a:schemeClr val="tx1"/>
                        </a:solidFill>
                        <a:effectLst/>
                        <a:latin typeface="Verdana" pitchFamily="34" charset="0"/>
                        <a:ea typeface="+mn-ea"/>
                        <a:cs typeface="+mn-cs"/>
                      </a:endParaRPr>
                    </a:p>
                  </a:txBody>
                  <a:tcPr marL="137160" marR="137160" marT="137160" marB="137160" horzOverflow="overflow"/>
                </a:tc>
                <a:extLst>
                  <a:ext uri="{0D108BD9-81ED-4DB2-BD59-A6C34878D82A}">
                    <a16:rowId xmlns:a16="http://schemas.microsoft.com/office/drawing/2014/main" val="10000"/>
                  </a:ext>
                </a:extLst>
              </a:tr>
              <a:tr h="1755340">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213"/>
                        </a:lnSpc>
                        <a:spcBef>
                          <a:spcPct val="0"/>
                        </a:spcBef>
                        <a:spcAft>
                          <a:spcPct val="0"/>
                        </a:spcAft>
                        <a:buClrTx/>
                        <a:buSzTx/>
                        <a:buFontTx/>
                        <a:buNone/>
                        <a:tabLst/>
                      </a:pPr>
                      <a:endParaRPr kumimoji="0" 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pPr>
                      <a:endParaRPr kumimoji="0" 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pPr>
                      <a:r>
                        <a:rPr kumimoji="0" lang="it-IT" sz="1050" b="1" u="none" strike="noStrike" kern="1200" cap="none" normalizeH="0" baseline="0" dirty="0">
                          <a:ln>
                            <a:noFill/>
                          </a:ln>
                          <a:solidFill>
                            <a:srgbClr val="A50021"/>
                          </a:solidFill>
                          <a:effectLst/>
                          <a:latin typeface="Verdana" pitchFamily="34" charset="0"/>
                          <a:ea typeface="+mn-ea"/>
                          <a:cs typeface="+mn-cs"/>
                        </a:rPr>
                        <a:t>21/03/2022</a:t>
                      </a:r>
                    </a:p>
                    <a:p>
                      <a:pPr marL="63500" marR="0" lvl="0" indent="0" algn="l" defTabSz="914400" rtl="0" eaLnBrk="1" fontAlgn="base" latinLnBrk="0" hangingPunct="1">
                        <a:lnSpc>
                          <a:spcPts val="1213"/>
                        </a:lnSpc>
                        <a:spcBef>
                          <a:spcPct val="0"/>
                        </a:spcBef>
                        <a:spcAft>
                          <a:spcPct val="0"/>
                        </a:spcAft>
                        <a:buClrTx/>
                        <a:buSzTx/>
                        <a:buFontTx/>
                        <a:buNone/>
                        <a:tabLst/>
                      </a:pPr>
                      <a:r>
                        <a:rPr kumimoji="0" lang="it-IT" sz="1050" b="1" u="none" strike="noStrike" kern="1200" cap="none" normalizeH="0" baseline="0" dirty="0">
                          <a:ln>
                            <a:noFill/>
                          </a:ln>
                          <a:solidFill>
                            <a:srgbClr val="A50021"/>
                          </a:solidFill>
                          <a:effectLst/>
                          <a:latin typeface="Verdana" pitchFamily="34" charset="0"/>
                          <a:ea typeface="+mn-ea"/>
                          <a:cs typeface="+mn-cs"/>
                        </a:rPr>
                        <a:t> (lunedì)</a:t>
                      </a: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txBody>
                  <a:tcPr marL="137160" marR="137160" marT="137160" marB="137160" horzOverflow="overflow"/>
                </a:tc>
                <a:tc>
                  <a:txBody>
                    <a:bodyPr/>
                    <a:lstStyle>
                      <a:lvl1pPr marL="74613"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72000" marR="0" lvl="0" indent="0" algn="l" defTabSz="914400" rtl="0" eaLnBrk="1" fontAlgn="base" latinLnBrk="0" hangingPunct="1">
                        <a:lnSpc>
                          <a:spcPct val="120000"/>
                        </a:lnSpc>
                        <a:spcBef>
                          <a:spcPct val="0"/>
                        </a:spcBef>
                        <a:spcAft>
                          <a:spcPct val="0"/>
                        </a:spcAft>
                        <a:buClrTx/>
                        <a:buSzTx/>
                        <a:buFontTx/>
                        <a:buNone/>
                        <a:tabLst/>
                      </a:pPr>
                      <a:r>
                        <a:rPr kumimoji="0" lang="it-IT" altLang="it-IT" sz="1200" u="none" strike="noStrike" cap="none" normalizeH="0" baseline="0" dirty="0">
                          <a:ln>
                            <a:noFill/>
                          </a:ln>
                          <a:effectLst/>
                        </a:rPr>
                        <a:t>Il </a:t>
                      </a:r>
                      <a:r>
                        <a:rPr kumimoji="0" lang="it-IT" altLang="it-IT" sz="1200" u="none" strike="noStrike" cap="none" normalizeH="0" baseline="0" dirty="0">
                          <a:ln>
                            <a:noFill/>
                          </a:ln>
                          <a:solidFill>
                            <a:schemeClr val="tx1"/>
                          </a:solidFill>
                          <a:effectLst/>
                        </a:rPr>
                        <a:t>Presidente della Camera di Commercio </a:t>
                      </a:r>
                      <a:r>
                        <a:rPr kumimoji="0" lang="it-IT" altLang="it-IT" sz="1200" u="none" strike="noStrike" cap="none" normalizeH="0" baseline="0" dirty="0">
                          <a:ln>
                            <a:noFill/>
                          </a:ln>
                          <a:effectLst/>
                        </a:rPr>
                        <a:t>provvede a:</a:t>
                      </a:r>
                    </a:p>
                    <a:p>
                      <a:pPr marL="243450" marR="0" lvl="0" indent="-171450" algn="l" defTabSz="914400" rtl="0" eaLnBrk="1" fontAlgn="base" latinLnBrk="0" hangingPunct="1">
                        <a:lnSpc>
                          <a:spcPct val="120000"/>
                        </a:lnSpc>
                        <a:spcBef>
                          <a:spcPct val="0"/>
                        </a:spcBef>
                        <a:spcAft>
                          <a:spcPts val="600"/>
                        </a:spcAft>
                        <a:buClrTx/>
                        <a:buSzTx/>
                        <a:buFont typeface="Wingdings" panose="05000000000000000000" pitchFamily="2" charset="2"/>
                        <a:buChar char="§"/>
                        <a:tabLst/>
                      </a:pPr>
                      <a:r>
                        <a:rPr kumimoji="0" lang="it-IT" altLang="it-IT" sz="1200" u="none" strike="noStrike" cap="none" normalizeH="0" baseline="0" dirty="0">
                          <a:ln>
                            <a:noFill/>
                          </a:ln>
                          <a:effectLst/>
                        </a:rPr>
                        <a:t>pubblicare </a:t>
                      </a:r>
                      <a:r>
                        <a:rPr kumimoji="0" lang="it-IT" altLang="it-IT" sz="1200" u="none" strike="noStrike" cap="none" normalizeH="0" baseline="0" dirty="0">
                          <a:ln>
                            <a:noFill/>
                          </a:ln>
                          <a:solidFill>
                            <a:schemeClr val="tx1"/>
                          </a:solidFill>
                          <a:effectLst/>
                        </a:rPr>
                        <a:t>all’Albo camerale e sul sito internet istituzionale </a:t>
                      </a:r>
                      <a:r>
                        <a:rPr kumimoji="0" lang="it-IT" altLang="it-IT" sz="1200" u="none" strike="noStrike" cap="none" normalizeH="0" baseline="0" dirty="0">
                          <a:ln>
                            <a:noFill/>
                          </a:ln>
                          <a:effectLst/>
                        </a:rPr>
                        <a:t>della Camera di Commercio </a:t>
                      </a:r>
                      <a:r>
                        <a:rPr kumimoji="0" lang="it-IT" altLang="it-IT" sz="1200" u="sng" strike="noStrike" cap="none" normalizeH="0" baseline="0" dirty="0">
                          <a:ln>
                            <a:noFill/>
                          </a:ln>
                          <a:effectLst/>
                        </a:rPr>
                        <a:t>l’avviso di avvio della procedura di rinnovo del Consiglio</a:t>
                      </a:r>
                    </a:p>
                    <a:p>
                      <a:pPr marL="243450" marR="0" lvl="0" indent="-171450" algn="l" defTabSz="914400" rtl="0" eaLnBrk="1" fontAlgn="base" latinLnBrk="0" hangingPunct="1">
                        <a:lnSpc>
                          <a:spcPct val="120000"/>
                        </a:lnSpc>
                        <a:spcBef>
                          <a:spcPct val="0"/>
                        </a:spcBef>
                        <a:spcAft>
                          <a:spcPct val="0"/>
                        </a:spcAft>
                        <a:buClrTx/>
                        <a:buSzTx/>
                        <a:buFont typeface="Wingdings" panose="05000000000000000000" pitchFamily="2" charset="2"/>
                        <a:buChar char="§"/>
                        <a:tabLst/>
                      </a:pPr>
                      <a:r>
                        <a:rPr kumimoji="0" lang="it-IT" altLang="it-IT" sz="1200" u="none" strike="noStrike" kern="1200" cap="none" normalizeH="0" baseline="0" dirty="0">
                          <a:ln>
                            <a:noFill/>
                          </a:ln>
                          <a:effectLst/>
                        </a:rPr>
                        <a:t>comunicare</a:t>
                      </a:r>
                      <a:r>
                        <a:rPr kumimoji="0" lang="it-IT" altLang="it-IT" sz="1200" u="none" strike="noStrike" cap="none" normalizeH="0" baseline="0" dirty="0">
                          <a:ln>
                            <a:noFill/>
                          </a:ln>
                          <a:effectLst/>
                        </a:rPr>
                        <a:t> al Presidente della Giunta Regionale l’avvio del procedimento</a:t>
                      </a:r>
                    </a:p>
                    <a:p>
                      <a:pPr marL="72000" marR="0" lvl="0" indent="0" algn="l" defTabSz="914400" rtl="0" eaLnBrk="1" fontAlgn="base" latinLnBrk="0" hangingPunct="1">
                        <a:lnSpc>
                          <a:spcPct val="120000"/>
                        </a:lnSpc>
                        <a:spcBef>
                          <a:spcPts val="88"/>
                        </a:spcBef>
                        <a:spcAft>
                          <a:spcPct val="0"/>
                        </a:spcAft>
                        <a:buClrTx/>
                        <a:buSzTx/>
                        <a:buFontTx/>
                        <a:buNone/>
                        <a:tabLst/>
                      </a:pPr>
                      <a:r>
                        <a:rPr kumimoji="0" lang="it-IT" altLang="it-IT" sz="1200" u="none" strike="noStrike" cap="none" normalizeH="0" baseline="0" dirty="0">
                          <a:ln>
                            <a:noFill/>
                          </a:ln>
                          <a:effectLst/>
                        </a:rPr>
                        <a:t>    (art. 2 c. 1  D.M</a:t>
                      </a:r>
                      <a:r>
                        <a:rPr kumimoji="0" lang="it-IT" altLang="it-IT" sz="1200" u="none" strike="noStrike" cap="none" normalizeH="0" baseline="0" dirty="0">
                          <a:ln>
                            <a:noFill/>
                          </a:ln>
                          <a:solidFill>
                            <a:schemeClr val="tx1"/>
                          </a:solidFill>
                          <a:effectLst/>
                        </a:rPr>
                        <a:t>. n. </a:t>
                      </a:r>
                      <a:r>
                        <a:rPr kumimoji="0" lang="it-IT" altLang="it-IT" sz="1200" u="none" strike="noStrike" cap="none" normalizeH="0" baseline="0" dirty="0">
                          <a:ln>
                            <a:noFill/>
                          </a:ln>
                          <a:effectLst/>
                        </a:rPr>
                        <a:t>156/2011).</a:t>
                      </a:r>
                    </a:p>
                  </a:txBody>
                  <a:tcPr marL="137160" marR="137160" marT="137160" marB="137160" horzOverflow="overflow"/>
                </a:tc>
                <a:extLst>
                  <a:ext uri="{0D108BD9-81ED-4DB2-BD59-A6C34878D82A}">
                    <a16:rowId xmlns:a16="http://schemas.microsoft.com/office/drawing/2014/main" val="10001"/>
                  </a:ext>
                </a:extLst>
              </a:tr>
              <a:tr h="2168302">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r>
                        <a:rPr kumimoji="0" lang="it-IT" sz="1050" b="1" u="none" strike="noStrike" kern="1200" cap="none" normalizeH="0" baseline="0" dirty="0">
                          <a:ln>
                            <a:noFill/>
                          </a:ln>
                          <a:solidFill>
                            <a:srgbClr val="A50021"/>
                          </a:solidFill>
                          <a:effectLst/>
                          <a:latin typeface="Verdana" pitchFamily="34" charset="0"/>
                          <a:ea typeface="+mn-ea"/>
                          <a:cs typeface="+mn-cs"/>
                        </a:rPr>
                        <a:t>2/05/2022 (lunedì)</a:t>
                      </a: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ct val="115000"/>
                        </a:lnSpc>
                        <a:spcBef>
                          <a:spcPct val="0"/>
                        </a:spcBef>
                        <a:spcAft>
                          <a:spcPct val="0"/>
                        </a:spcAft>
                        <a:buClrTx/>
                        <a:buSzTx/>
                        <a:buFontTx/>
                        <a:buNone/>
                        <a:tabLst/>
                        <a:defRPr/>
                      </a:pPr>
                      <a:r>
                        <a:rPr kumimoji="0" lang="it-IT" altLang="it-IT" sz="1050" b="1" u="none" strike="noStrike" cap="none" normalizeH="0" baseline="0" dirty="0">
                          <a:ln>
                            <a:noFill/>
                          </a:ln>
                          <a:solidFill>
                            <a:srgbClr val="A50021"/>
                          </a:solidFill>
                          <a:effectLst/>
                        </a:rPr>
                        <a:t>(Entro e non oltre 40 gg. dalla pubblicazione dell’avviso. Il  termine sarebbe 30/4/22, sabato che, essendo ritenuto festivo – Il termine è prorogato al primo giorno feriale successivo</a:t>
                      </a:r>
                      <a:r>
                        <a:rPr kumimoji="0" lang="it-IT" altLang="it-IT" sz="1400" b="1" u="none" strike="noStrike" cap="none" normalizeH="0" baseline="0" dirty="0">
                          <a:ln>
                            <a:noFill/>
                          </a:ln>
                          <a:solidFill>
                            <a:srgbClr val="A50021"/>
                          </a:solidFill>
                          <a:effectLst/>
                        </a:rPr>
                        <a:t>)</a:t>
                      </a:r>
                      <a:endParaRPr kumimoji="0" lang="it-IT" altLang="it-IT" sz="1400" b="1" i="0" u="none" strike="noStrike" kern="1200" cap="none" normalizeH="0" baseline="0" dirty="0">
                        <a:ln>
                          <a:noFill/>
                        </a:ln>
                        <a:solidFill>
                          <a:srgbClr val="A50021"/>
                        </a:solidFill>
                        <a:effectLst/>
                        <a:latin typeface="Verdana" pitchFamily="34" charset="0"/>
                        <a:ea typeface="+mn-ea"/>
                        <a:cs typeface="Times New Roman" pitchFamily="18" charset="0"/>
                      </a:endParaRPr>
                    </a:p>
                    <a:p>
                      <a:pPr marL="63500" marR="0" lvl="0" indent="0" algn="l" defTabSz="914400" rtl="0" eaLnBrk="1" fontAlgn="base" latinLnBrk="0" hangingPunct="1">
                        <a:lnSpc>
                          <a:spcPct val="115000"/>
                        </a:lnSpc>
                        <a:spcBef>
                          <a:spcPct val="0"/>
                        </a:spcBef>
                        <a:spcAft>
                          <a:spcPct val="0"/>
                        </a:spcAft>
                        <a:buClrTx/>
                        <a:buSzTx/>
                        <a:buFontTx/>
                        <a:buNone/>
                        <a:tabLst/>
                      </a:pPr>
                      <a:endParaRPr kumimoji="0" lang="it-IT" altLang="it-IT" sz="1050" b="1" i="0" u="none" strike="noStrike" cap="none" normalizeH="0" baseline="0" dirty="0">
                        <a:ln>
                          <a:noFill/>
                        </a:ln>
                        <a:solidFill>
                          <a:srgbClr val="A50021"/>
                        </a:solidFill>
                        <a:effectLst/>
                        <a:latin typeface="+mj-lt"/>
                        <a:cs typeface="Times New Roman" pitchFamily="18" charset="0"/>
                      </a:endParaRPr>
                    </a:p>
                  </a:txBody>
                  <a:tcPr marL="137160" marR="137160" marT="137160" marB="137160" horzOverflow="overflow"/>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72000" marR="0" lvl="0" indent="0" algn="l" defTabSz="914400" rtl="0" eaLnBrk="1" fontAlgn="base" latinLnBrk="0" hangingPunct="1">
                        <a:lnSpc>
                          <a:spcPct val="120000"/>
                        </a:lnSpc>
                        <a:spcBef>
                          <a:spcPct val="0"/>
                        </a:spcBef>
                        <a:spcAft>
                          <a:spcPts val="0"/>
                        </a:spcAft>
                        <a:buClrTx/>
                        <a:buSzTx/>
                        <a:buFontTx/>
                        <a:buNone/>
                        <a:tabLst/>
                      </a:pPr>
                      <a:r>
                        <a:rPr kumimoji="0" lang="it-IT" altLang="it-IT" sz="1200" u="none" strike="noStrike" cap="none" normalizeH="0" baseline="0" dirty="0">
                          <a:ln>
                            <a:noFill/>
                          </a:ln>
                          <a:effectLst/>
                        </a:rPr>
                        <a:t>Le </a:t>
                      </a:r>
                      <a:r>
                        <a:rPr kumimoji="0" lang="it-IT" altLang="it-IT" sz="1200" u="none" strike="noStrike" kern="1200" cap="none" normalizeH="0" baseline="0" dirty="0">
                          <a:ln>
                            <a:noFill/>
                          </a:ln>
                          <a:effectLst/>
                        </a:rPr>
                        <a:t>organizzazioni</a:t>
                      </a:r>
                      <a:r>
                        <a:rPr kumimoji="0" lang="it-IT" altLang="it-IT" sz="1200" u="none" strike="noStrike" cap="none" normalizeH="0" baseline="0" dirty="0">
                          <a:ln>
                            <a:noFill/>
                          </a:ln>
                          <a:effectLst/>
                        </a:rPr>
                        <a:t> imprenditoriali, quelle sindacali e dei consumatori fanno </a:t>
                      </a:r>
                      <a:r>
                        <a:rPr kumimoji="0" lang="it-IT" altLang="it-IT" sz="1200" u="none" strike="noStrike" cap="none" normalizeH="0" baseline="0" dirty="0">
                          <a:ln>
                            <a:noFill/>
                          </a:ln>
                          <a:solidFill>
                            <a:schemeClr val="tx1"/>
                          </a:solidFill>
                          <a:effectLst/>
                        </a:rPr>
                        <a:t>pervenire alla Camera di Commercio </a:t>
                      </a:r>
                      <a:r>
                        <a:rPr kumimoji="0" lang="it-IT" altLang="it-IT" sz="1200" u="none" strike="noStrike" cap="none" normalizeH="0" baseline="0" dirty="0">
                          <a:ln>
                            <a:noFill/>
                          </a:ln>
                          <a:effectLst/>
                        </a:rPr>
                        <a:t>una dichiarazione sostitutiva di atto di notorietà, resa ai sensi dell’art. 47 del D.P.R. n.445/2000, e le informazioni sul grado della loro rappresentatività. </a:t>
                      </a:r>
                    </a:p>
                    <a:p>
                      <a:pPr marL="72000" marR="0" lvl="0" indent="0" algn="l" defTabSz="914400" rtl="0" eaLnBrk="1" fontAlgn="base" latinLnBrk="0" hangingPunct="1">
                        <a:lnSpc>
                          <a:spcPct val="120000"/>
                        </a:lnSpc>
                        <a:spcBef>
                          <a:spcPts val="0"/>
                        </a:spcBef>
                        <a:spcAft>
                          <a:spcPts val="0"/>
                        </a:spcAft>
                        <a:buClrTx/>
                        <a:buSzTx/>
                        <a:buFontTx/>
                        <a:buNone/>
                        <a:tabLst/>
                      </a:pPr>
                      <a:r>
                        <a:rPr kumimoji="0" lang="en-US" altLang="it-IT" sz="1200" u="none" strike="noStrike" cap="none" normalizeH="0" baseline="0" dirty="0">
                          <a:ln>
                            <a:noFill/>
                          </a:ln>
                          <a:effectLst/>
                        </a:rPr>
                        <a:t>(art. 2 c. 2  D.M.</a:t>
                      </a:r>
                      <a:r>
                        <a:rPr kumimoji="0" lang="en-US" altLang="it-IT" sz="1200" u="none" strike="noStrike" cap="none" normalizeH="0" baseline="0" dirty="0">
                          <a:ln>
                            <a:noFill/>
                          </a:ln>
                          <a:solidFill>
                            <a:schemeClr val="tx1"/>
                          </a:solidFill>
                          <a:effectLst/>
                        </a:rPr>
                        <a:t> n. </a:t>
                      </a:r>
                      <a:r>
                        <a:rPr kumimoji="0" lang="en-US" altLang="it-IT" sz="1200" u="none" strike="noStrike" cap="none" normalizeH="0" baseline="0" dirty="0">
                          <a:ln>
                            <a:noFill/>
                          </a:ln>
                          <a:effectLst/>
                        </a:rPr>
                        <a:t>156/2011)</a:t>
                      </a:r>
                      <a:endParaRPr kumimoji="0" lang="it-IT" altLang="it-IT" sz="1200" b="0" i="0" u="none" strike="noStrike" cap="none" normalizeH="0" baseline="0" dirty="0">
                        <a:ln>
                          <a:noFill/>
                        </a:ln>
                        <a:solidFill>
                          <a:schemeClr val="tx1"/>
                        </a:solidFill>
                        <a:effectLst/>
                        <a:latin typeface="+mn-lt"/>
                        <a:cs typeface="Times New Roman" pitchFamily="18" charset="0"/>
                      </a:endParaRPr>
                    </a:p>
                  </a:txBody>
                  <a:tcPr marL="137160" marR="137160" marT="137160" marB="137160" horzOverflow="overflow"/>
                </a:tc>
                <a:extLst>
                  <a:ext uri="{0D108BD9-81ED-4DB2-BD59-A6C34878D82A}">
                    <a16:rowId xmlns:a16="http://schemas.microsoft.com/office/drawing/2014/main" val="10002"/>
                  </a:ext>
                </a:extLst>
              </a:tr>
            </a:tbl>
          </a:graphicData>
        </a:graphic>
      </p:graphicFrame>
      <p:sp>
        <p:nvSpPr>
          <p:cNvPr id="9218" name="Rectangle 2"/>
          <p:cNvSpPr>
            <a:spLocks noChangeArrowheads="1"/>
          </p:cNvSpPr>
          <p:nvPr/>
        </p:nvSpPr>
        <p:spPr bwMode="auto">
          <a:xfrm>
            <a:off x="-8731" y="217820"/>
            <a:ext cx="9144000" cy="1308100"/>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FFF427B3-166F-4820-B416-E9E50363AF29}" type="slidenum">
              <a:rPr lang="it-IT" smtClean="0"/>
              <a:pPr>
                <a:defRPr/>
              </a:pPr>
              <a:t>5</a:t>
            </a:fld>
            <a:endParaRPr lang="it-IT"/>
          </a:p>
        </p:txBody>
      </p:sp>
      <p:sp>
        <p:nvSpPr>
          <p:cNvPr id="7" name="Text Box 3"/>
          <p:cNvSpPr txBox="1">
            <a:spLocks noChangeArrowheads="1"/>
          </p:cNvSpPr>
          <p:nvPr/>
        </p:nvSpPr>
        <p:spPr bwMode="auto">
          <a:xfrm>
            <a:off x="334963" y="760413"/>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I termini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p:cNvGraphicFramePr>
            <a:graphicFrameLocks noGrp="1"/>
          </p:cNvGraphicFramePr>
          <p:nvPr>
            <p:extLst>
              <p:ext uri="{D42A27DB-BD31-4B8C-83A1-F6EECF244321}">
                <p14:modId xmlns:p14="http://schemas.microsoft.com/office/powerpoint/2010/main" val="777001928"/>
              </p:ext>
            </p:extLst>
          </p:nvPr>
        </p:nvGraphicFramePr>
        <p:xfrm>
          <a:off x="0" y="1746024"/>
          <a:ext cx="9143999" cy="5032820"/>
        </p:xfrm>
        <a:graphic>
          <a:graphicData uri="http://schemas.openxmlformats.org/drawingml/2006/table">
            <a:tbl>
              <a:tblPr>
                <a:tableStyleId>{9DCAF9ED-07DC-4A11-8D7F-57B35C25682E}</a:tableStyleId>
              </a:tblPr>
              <a:tblGrid>
                <a:gridCol w="2388173">
                  <a:extLst>
                    <a:ext uri="{9D8B030D-6E8A-4147-A177-3AD203B41FA5}">
                      <a16:colId xmlns:a16="http://schemas.microsoft.com/office/drawing/2014/main" val="20000"/>
                    </a:ext>
                  </a:extLst>
                </a:gridCol>
                <a:gridCol w="6755826">
                  <a:extLst>
                    <a:ext uri="{9D8B030D-6E8A-4147-A177-3AD203B41FA5}">
                      <a16:colId xmlns:a16="http://schemas.microsoft.com/office/drawing/2014/main" val="20001"/>
                    </a:ext>
                  </a:extLst>
                </a:gridCol>
              </a:tblGrid>
              <a:tr h="1746113">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r>
                        <a:rPr kumimoji="0" lang="it-IT" sz="1050" b="1" u="none" strike="noStrike" kern="1200" cap="none" normalizeH="0" baseline="0" dirty="0">
                          <a:ln>
                            <a:noFill/>
                          </a:ln>
                          <a:solidFill>
                            <a:srgbClr val="A50021"/>
                          </a:solidFill>
                          <a:effectLst/>
                          <a:latin typeface="Verdana" pitchFamily="34" charset="0"/>
                          <a:ea typeface="+mn-ea"/>
                          <a:cs typeface="+mn-cs"/>
                        </a:rPr>
                        <a:t>1/06/2022 (mercoledì)</a:t>
                      </a: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r>
                        <a:rPr kumimoji="0" lang="it-IT" altLang="it-IT" sz="1050" b="1" u="none" strike="noStrike" cap="none" normalizeH="0" baseline="0" dirty="0">
                          <a:ln>
                            <a:noFill/>
                          </a:ln>
                          <a:solidFill>
                            <a:srgbClr val="A50021"/>
                          </a:solidFill>
                          <a:effectLst/>
                        </a:rPr>
                        <a:t>(Entro 30 gg. dalla presentazione della documentazione da parte delle </a:t>
                      </a:r>
                      <a:r>
                        <a:rPr kumimoji="0" lang="it-IT" altLang="it-IT" sz="1050" b="1" u="none" strike="noStrike" kern="1200" cap="none" normalizeH="0" baseline="0" dirty="0">
                          <a:ln>
                            <a:noFill/>
                          </a:ln>
                          <a:solidFill>
                            <a:srgbClr val="A50021"/>
                          </a:solidFill>
                          <a:effectLst/>
                        </a:rPr>
                        <a:t>organizzazioni che intendono concorrere alla procedura)</a:t>
                      </a:r>
                      <a:endParaRPr kumimoji="0" lang="it-IT" altLang="it-IT" sz="1050" b="1" i="0" u="none" strike="noStrike" cap="none" normalizeH="0" baseline="0" dirty="0">
                        <a:ln>
                          <a:noFill/>
                        </a:ln>
                        <a:solidFill>
                          <a:srgbClr val="A50021"/>
                        </a:solidFill>
                        <a:effectLst/>
                        <a:latin typeface="+mj-lt"/>
                        <a:cs typeface="Times New Roman" pitchFamily="18" charset="0"/>
                      </a:endParaRPr>
                    </a:p>
                  </a:txBody>
                  <a:tcPr marL="137160" marR="137160" marT="137160" marB="137160" horzOverflow="overflow"/>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72000" marR="0" lvl="0" indent="0" algn="l" defTabSz="914400" rtl="0" eaLnBrk="1" fontAlgn="base" latinLnBrk="0" hangingPunct="1">
                        <a:lnSpc>
                          <a:spcPct val="120000"/>
                        </a:lnSpc>
                        <a:spcBef>
                          <a:spcPct val="0"/>
                        </a:spcBef>
                        <a:spcAft>
                          <a:spcPct val="0"/>
                        </a:spcAft>
                        <a:buClrTx/>
                        <a:buSzTx/>
                        <a:buFontTx/>
                        <a:buNone/>
                        <a:tabLst/>
                      </a:pPr>
                      <a:endParaRPr kumimoji="0" lang="it-IT" altLang="it-IT" sz="1200" u="none" strike="noStrike" cap="none" normalizeH="0" baseline="0" dirty="0">
                        <a:ln>
                          <a:noFill/>
                        </a:ln>
                        <a:effectLst/>
                      </a:endParaRPr>
                    </a:p>
                    <a:p>
                      <a:pPr marL="72000" marR="0" lvl="0" indent="0" algn="l" defTabSz="914400" rtl="0" eaLnBrk="1" fontAlgn="base" latinLnBrk="0" hangingPunct="1">
                        <a:lnSpc>
                          <a:spcPct val="120000"/>
                        </a:lnSpc>
                        <a:spcBef>
                          <a:spcPct val="0"/>
                        </a:spcBef>
                        <a:spcAft>
                          <a:spcPct val="0"/>
                        </a:spcAft>
                        <a:buClrTx/>
                        <a:buSzTx/>
                        <a:buFontTx/>
                        <a:buNone/>
                        <a:tabLst/>
                      </a:pPr>
                      <a:endParaRPr kumimoji="0" lang="it-IT" altLang="it-IT" sz="1200" u="none" strike="noStrike" cap="none" normalizeH="0" baseline="0" dirty="0">
                        <a:ln>
                          <a:noFill/>
                        </a:ln>
                        <a:effectLst/>
                      </a:endParaRPr>
                    </a:p>
                    <a:p>
                      <a:pPr marL="72000" marR="0" lvl="0" indent="0" algn="l" defTabSz="914400" rtl="0" eaLnBrk="1" fontAlgn="base" latinLnBrk="0" hangingPunct="1">
                        <a:lnSpc>
                          <a:spcPct val="120000"/>
                        </a:lnSpc>
                        <a:spcBef>
                          <a:spcPct val="0"/>
                        </a:spcBef>
                        <a:spcAft>
                          <a:spcPct val="0"/>
                        </a:spcAft>
                        <a:buClrTx/>
                        <a:buSzTx/>
                        <a:buFontTx/>
                        <a:buNone/>
                        <a:tabLst/>
                      </a:pPr>
                      <a:r>
                        <a:rPr kumimoji="0" lang="it-IT" altLang="it-IT" sz="1200" u="none" strike="noStrike" cap="none" normalizeH="0" baseline="0" dirty="0">
                          <a:ln>
                            <a:noFill/>
                          </a:ln>
                          <a:effectLst/>
                        </a:rPr>
                        <a:t>Il Presidente </a:t>
                      </a:r>
                      <a:r>
                        <a:rPr kumimoji="0" lang="it-IT" altLang="it-IT" sz="1200" u="none" strike="noStrike" cap="none" normalizeH="0" baseline="0" dirty="0">
                          <a:ln>
                            <a:noFill/>
                          </a:ln>
                          <a:solidFill>
                            <a:schemeClr val="tx1"/>
                          </a:solidFill>
                          <a:effectLst/>
                        </a:rPr>
                        <a:t>della Camera di Commercio</a:t>
                      </a:r>
                      <a:r>
                        <a:rPr kumimoji="0" lang="it-IT" altLang="it-IT" sz="1200" u="none" strike="noStrike" cap="none" normalizeH="0" baseline="0" dirty="0">
                          <a:ln>
                            <a:noFill/>
                          </a:ln>
                          <a:effectLst/>
                        </a:rPr>
                        <a:t>, previa verifica della loro regolarità, trasmette al Presidente della Giunta Regionale i documenti acquisiti.</a:t>
                      </a:r>
                    </a:p>
                    <a:p>
                      <a:pPr marL="72000" marR="0" lvl="0" indent="0" algn="l" defTabSz="914400" rtl="0" eaLnBrk="1" fontAlgn="base" latinLnBrk="0" hangingPunct="1">
                        <a:lnSpc>
                          <a:spcPct val="120000"/>
                        </a:lnSpc>
                        <a:spcBef>
                          <a:spcPts val="88"/>
                        </a:spcBef>
                        <a:spcAft>
                          <a:spcPct val="0"/>
                        </a:spcAft>
                        <a:buClrTx/>
                        <a:buSzTx/>
                        <a:buFontTx/>
                        <a:buNone/>
                        <a:tabLst/>
                      </a:pPr>
                      <a:r>
                        <a:rPr kumimoji="0" lang="it-IT" altLang="it-IT" sz="1200" u="none" strike="noStrike" cap="none" normalizeH="0" baseline="0" dirty="0">
                          <a:ln>
                            <a:noFill/>
                          </a:ln>
                          <a:effectLst/>
                        </a:rPr>
                        <a:t>(art.  </a:t>
                      </a:r>
                      <a:r>
                        <a:rPr kumimoji="0" lang="en-US" altLang="it-IT" sz="1200" u="none" strike="noStrike" cap="none" normalizeH="0" baseline="0" dirty="0">
                          <a:ln>
                            <a:noFill/>
                          </a:ln>
                          <a:effectLst/>
                        </a:rPr>
                        <a:t>5 c. 3 D.M. </a:t>
                      </a:r>
                      <a:r>
                        <a:rPr kumimoji="0" lang="en-US" altLang="it-IT" sz="1200" u="none" strike="noStrike" cap="none" normalizeH="0" baseline="0" dirty="0">
                          <a:ln>
                            <a:noFill/>
                          </a:ln>
                          <a:solidFill>
                            <a:schemeClr val="tx1"/>
                          </a:solidFill>
                          <a:effectLst/>
                        </a:rPr>
                        <a:t>n.</a:t>
                      </a:r>
                      <a:r>
                        <a:rPr kumimoji="0" lang="en-US" altLang="it-IT" sz="1200" u="none" strike="noStrike" cap="none" normalizeH="0" baseline="0" dirty="0">
                          <a:ln>
                            <a:noFill/>
                          </a:ln>
                          <a:effectLst/>
                        </a:rPr>
                        <a:t> 156/2011)</a:t>
                      </a:r>
                      <a:endParaRPr kumimoji="0" lang="it-IT" altLang="it-IT" sz="1200" b="0" i="0" u="none" strike="noStrike" cap="none" normalizeH="0" baseline="0" dirty="0">
                        <a:ln>
                          <a:noFill/>
                        </a:ln>
                        <a:solidFill>
                          <a:schemeClr val="tx1"/>
                        </a:solidFill>
                        <a:effectLst/>
                        <a:latin typeface="+mn-lt"/>
                        <a:cs typeface="Times New Roman" pitchFamily="18" charset="0"/>
                      </a:endParaRPr>
                    </a:p>
                  </a:txBody>
                  <a:tcPr marL="137160" marR="137160" marT="137160" marB="137160" horzOverflow="overflow"/>
                </a:tc>
                <a:extLst>
                  <a:ext uri="{0D108BD9-81ED-4DB2-BD59-A6C34878D82A}">
                    <a16:rowId xmlns:a16="http://schemas.microsoft.com/office/drawing/2014/main" val="10000"/>
                  </a:ext>
                </a:extLst>
              </a:tr>
              <a:tr h="3093545">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63500" marR="0" lvl="0" indent="0" algn="l" defTabSz="914400" rtl="0" eaLnBrk="1" fontAlgn="base" latinLnBrk="0" hangingPunct="1">
                        <a:lnSpc>
                          <a:spcPts val="1213"/>
                        </a:lnSpc>
                        <a:spcBef>
                          <a:spcPct val="0"/>
                        </a:spcBef>
                        <a:spcAft>
                          <a:spcPct val="0"/>
                        </a:spcAft>
                        <a:buClrTx/>
                        <a:buSzTx/>
                        <a:buFontTx/>
                        <a:buNone/>
                        <a:tabLst/>
                        <a:defRPr/>
                      </a:pPr>
                      <a:r>
                        <a:rPr kumimoji="0" lang="it-IT" sz="1050" b="1" u="none" strike="noStrike" kern="1200" cap="none" normalizeH="0" baseline="0" dirty="0">
                          <a:ln>
                            <a:noFill/>
                          </a:ln>
                          <a:solidFill>
                            <a:srgbClr val="A50021"/>
                          </a:solidFill>
                          <a:effectLst/>
                          <a:latin typeface="Verdana" pitchFamily="34" charset="0"/>
                          <a:ea typeface="+mn-ea"/>
                          <a:cs typeface="+mn-cs"/>
                        </a:rPr>
                        <a:t>1/07/2022 </a:t>
                      </a: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ts val="1213"/>
                        </a:lnSpc>
                        <a:spcBef>
                          <a:spcPct val="0"/>
                        </a:spcBef>
                        <a:spcAft>
                          <a:spcPct val="0"/>
                        </a:spcAft>
                        <a:buClrTx/>
                        <a:buSzTx/>
                        <a:buFontTx/>
                        <a:buNone/>
                        <a:tabLst/>
                        <a:defRPr/>
                      </a:pPr>
                      <a:endParaRPr kumimoji="0" lang="it-IT" altLang="it-IT" sz="1050" b="1" u="none" strike="noStrike" kern="1200" cap="none" normalizeH="0" baseline="0" dirty="0">
                        <a:ln>
                          <a:noFill/>
                        </a:ln>
                        <a:solidFill>
                          <a:srgbClr val="A50021"/>
                        </a:solidFill>
                        <a:effectLst/>
                        <a:latin typeface="Verdana" pitchFamily="34" charset="0"/>
                        <a:ea typeface="+mn-ea"/>
                        <a:cs typeface="+mn-cs"/>
                      </a:endParaRPr>
                    </a:p>
                    <a:p>
                      <a:pPr marL="63500" marR="0" lvl="0" indent="0" algn="l" defTabSz="914400" rtl="0" eaLnBrk="1" fontAlgn="base" latinLnBrk="0" hangingPunct="1">
                        <a:lnSpc>
                          <a:spcPct val="115000"/>
                        </a:lnSpc>
                        <a:spcBef>
                          <a:spcPct val="0"/>
                        </a:spcBef>
                        <a:spcAft>
                          <a:spcPct val="0"/>
                        </a:spcAft>
                        <a:buClrTx/>
                        <a:buSzTx/>
                        <a:buFontTx/>
                        <a:buNone/>
                        <a:tabLst/>
                      </a:pPr>
                      <a:r>
                        <a:rPr kumimoji="0" lang="it-IT" altLang="it-IT" sz="1050" b="1" u="none" strike="noStrike" cap="none" normalizeH="0" baseline="0" dirty="0">
                          <a:ln>
                            <a:noFill/>
                          </a:ln>
                          <a:solidFill>
                            <a:srgbClr val="A50021"/>
                          </a:solidFill>
                          <a:effectLst/>
                        </a:rPr>
                        <a:t>(Entro 30 gg. dalla ricezione della documentazione)</a:t>
                      </a:r>
                      <a:endParaRPr kumimoji="0" lang="it-IT" altLang="it-IT" sz="1050" b="1" i="0" u="none" strike="noStrike" cap="none" normalizeH="0" baseline="0" dirty="0">
                        <a:ln>
                          <a:noFill/>
                        </a:ln>
                        <a:solidFill>
                          <a:srgbClr val="A50021"/>
                        </a:solidFill>
                        <a:effectLst/>
                        <a:latin typeface="+mj-lt"/>
                        <a:cs typeface="Times New Roman" pitchFamily="18" charset="0"/>
                      </a:endParaRPr>
                    </a:p>
                  </a:txBody>
                  <a:tcPr marL="137160" marR="137160" marT="137160" marB="137160" horzOverflow="overflow"/>
                </a:tc>
                <a:tc>
                  <a:txBody>
                    <a:bodyPr/>
                    <a:lstStyle>
                      <a:lvl1pPr marL="63500" eaLnBrk="0" hangingPunct="0">
                        <a:spcBef>
                          <a:spcPts val="250"/>
                        </a:spcBef>
                        <a:buClr>
                          <a:schemeClr val="accent1"/>
                        </a:buClr>
                        <a:buSzPct val="80000"/>
                        <a:buFont typeface="Wingdings 2" pitchFamily="18" charset="2"/>
                        <a:defRPr sz="24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defRPr sz="20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defRPr sz="20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defRPr sz="17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defRPr sz="1600">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defRPr sz="1600">
                          <a:solidFill>
                            <a:schemeClr val="tx1"/>
                          </a:solidFill>
                          <a:latin typeface="Verdana" pitchFamily="34" charset="0"/>
                        </a:defRPr>
                      </a:lvl9pPr>
                    </a:lstStyle>
                    <a:p>
                      <a:pPr marL="72000" marR="0" lvl="0" indent="0" algn="l" defTabSz="914400" rtl="0" eaLnBrk="1" fontAlgn="base" latinLnBrk="0" hangingPunct="1">
                        <a:lnSpc>
                          <a:spcPct val="120000"/>
                        </a:lnSpc>
                        <a:spcBef>
                          <a:spcPct val="0"/>
                        </a:spcBef>
                        <a:spcAft>
                          <a:spcPct val="0"/>
                        </a:spcAft>
                        <a:buClrTx/>
                        <a:buSzTx/>
                        <a:buFontTx/>
                        <a:buNone/>
                        <a:tabLst/>
                      </a:pPr>
                      <a:r>
                        <a:rPr kumimoji="0" lang="it-IT" altLang="it-IT" sz="1150" u="none" strike="noStrike" cap="none" normalizeH="0" baseline="0" dirty="0">
                          <a:ln>
                            <a:noFill/>
                          </a:ln>
                          <a:effectLst/>
                        </a:rPr>
                        <a:t>Il Presidente della Giunta Regionale determina il </a:t>
                      </a:r>
                      <a:r>
                        <a:rPr kumimoji="0" lang="it-IT" sz="1150" u="none" strike="noStrike" kern="1200" cap="none" normalizeH="0" baseline="0" dirty="0">
                          <a:ln>
                            <a:noFill/>
                          </a:ln>
                          <a:solidFill>
                            <a:schemeClr val="tx1"/>
                          </a:solidFill>
                          <a:effectLst/>
                          <a:latin typeface="Verdana" pitchFamily="34" charset="0"/>
                          <a:ea typeface="+mn-ea"/>
                          <a:cs typeface="+mn-cs"/>
                        </a:rPr>
                        <a:t>numero dei rappresentanti.</a:t>
                      </a:r>
                    </a:p>
                    <a:p>
                      <a:pPr marL="72000" marR="0" lvl="0" indent="0" algn="l" defTabSz="914400" rtl="0" eaLnBrk="1" fontAlgn="base" latinLnBrk="0" hangingPunct="1">
                        <a:lnSpc>
                          <a:spcPct val="120000"/>
                        </a:lnSpc>
                        <a:spcBef>
                          <a:spcPct val="0"/>
                        </a:spcBef>
                        <a:spcAft>
                          <a:spcPct val="0"/>
                        </a:spcAft>
                        <a:buClrTx/>
                        <a:buSzTx/>
                        <a:buFontTx/>
                        <a:buNone/>
                        <a:tabLst/>
                      </a:pPr>
                      <a:endParaRPr kumimoji="0" lang="it-IT" sz="1150" u="none" strike="noStrike" kern="1200" cap="none" normalizeH="0" baseline="0" dirty="0">
                        <a:ln>
                          <a:noFill/>
                        </a:ln>
                        <a:solidFill>
                          <a:schemeClr val="tx1"/>
                        </a:solidFill>
                        <a:effectLst/>
                        <a:latin typeface="Verdana" pitchFamily="34" charset="0"/>
                        <a:ea typeface="+mn-ea"/>
                        <a:cs typeface="+mn-cs"/>
                      </a:endParaRPr>
                    </a:p>
                    <a:p>
                      <a:pPr marL="72000" marR="0" lvl="0" indent="0" algn="l" defTabSz="914400" rtl="0" eaLnBrk="1" fontAlgn="base" latinLnBrk="0" hangingPunct="1">
                        <a:lnSpc>
                          <a:spcPct val="120000"/>
                        </a:lnSpc>
                        <a:spcBef>
                          <a:spcPct val="0"/>
                        </a:spcBef>
                        <a:spcAft>
                          <a:spcPct val="0"/>
                        </a:spcAft>
                        <a:buClrTx/>
                        <a:buSzTx/>
                        <a:buFontTx/>
                        <a:buNone/>
                        <a:tabLst/>
                      </a:pPr>
                      <a:r>
                        <a:rPr kumimoji="0" lang="it-IT" sz="1150" u="none" strike="noStrike" kern="1200" cap="none" normalizeH="0" baseline="0" dirty="0">
                          <a:ln>
                            <a:noFill/>
                          </a:ln>
                          <a:solidFill>
                            <a:schemeClr val="tx1"/>
                          </a:solidFill>
                          <a:effectLst/>
                          <a:latin typeface="Verdana" pitchFamily="34" charset="0"/>
                          <a:ea typeface="+mn-ea"/>
                          <a:cs typeface="+mn-cs"/>
                        </a:rPr>
                        <a:t>In particolare: </a:t>
                      </a:r>
                    </a:p>
                    <a:p>
                      <a:pPr marL="243450" marR="0" lvl="0" indent="-171450" algn="l" defTabSz="914400" rtl="0" eaLnBrk="1" fontAlgn="base" latinLnBrk="0" hangingPunct="1">
                        <a:lnSpc>
                          <a:spcPct val="120000"/>
                        </a:lnSpc>
                        <a:spcBef>
                          <a:spcPct val="0"/>
                        </a:spcBef>
                        <a:spcAft>
                          <a:spcPct val="0"/>
                        </a:spcAft>
                        <a:buClrTx/>
                        <a:buSzTx/>
                        <a:buFont typeface="Arial" panose="020B0604020202020204" pitchFamily="34" charset="0"/>
                        <a:buChar char="•"/>
                        <a:tabLst/>
                      </a:pPr>
                      <a:r>
                        <a:rPr kumimoji="0" lang="it-IT" sz="1150" u="none" strike="noStrike" kern="1200" cap="none" normalizeH="0" baseline="0" dirty="0">
                          <a:ln>
                            <a:noFill/>
                          </a:ln>
                          <a:solidFill>
                            <a:schemeClr val="tx1"/>
                          </a:solidFill>
                          <a:effectLst/>
                          <a:latin typeface="Verdana" pitchFamily="34" charset="0"/>
                          <a:ea typeface="+mn-ea"/>
                          <a:cs typeface="+mn-cs"/>
                        </a:rPr>
                        <a:t>rileva il grado di rappresentatività di ciascuna organizzazione nel settore di appartenenza;</a:t>
                      </a:r>
                    </a:p>
                    <a:p>
                      <a:pPr marL="243450" marR="0" lvl="0" indent="-171450" algn="l" defTabSz="914400" rtl="0" eaLnBrk="1" fontAlgn="base" latinLnBrk="0" hangingPunct="1">
                        <a:lnSpc>
                          <a:spcPct val="120000"/>
                        </a:lnSpc>
                        <a:spcBef>
                          <a:spcPct val="0"/>
                        </a:spcBef>
                        <a:spcAft>
                          <a:spcPct val="0"/>
                        </a:spcAft>
                        <a:buClrTx/>
                        <a:buSzTx/>
                        <a:buFont typeface="Arial" panose="020B0604020202020204" pitchFamily="34" charset="0"/>
                        <a:buChar char="•"/>
                        <a:tabLst/>
                      </a:pPr>
                      <a:r>
                        <a:rPr kumimoji="0" lang="it-IT" sz="1150" u="none" strike="noStrike" kern="1200" cap="none" normalizeH="0" baseline="0" dirty="0">
                          <a:ln>
                            <a:noFill/>
                          </a:ln>
                          <a:solidFill>
                            <a:schemeClr val="tx1"/>
                          </a:solidFill>
                          <a:effectLst/>
                          <a:latin typeface="Verdana" pitchFamily="34" charset="0"/>
                          <a:ea typeface="+mn-ea"/>
                          <a:cs typeface="+mn-cs"/>
                        </a:rPr>
                        <a:t>individua le organizzazioni o gruppi di organizzazioni che designano i componenti il Consiglio, nonché il numero dei componenti che ciascuna di queste designa; </a:t>
                      </a:r>
                    </a:p>
                    <a:p>
                      <a:pPr marL="243450" marR="0" lvl="0" indent="-171450" algn="l" defTabSz="914400" rtl="0" eaLnBrk="1" fontAlgn="base" latinLnBrk="0" hangingPunct="1">
                        <a:lnSpc>
                          <a:spcPct val="120000"/>
                        </a:lnSpc>
                        <a:spcBef>
                          <a:spcPct val="0"/>
                        </a:spcBef>
                        <a:spcAft>
                          <a:spcPct val="0"/>
                        </a:spcAft>
                        <a:buClrTx/>
                        <a:buSzTx/>
                        <a:buFont typeface="Arial" panose="020B0604020202020204" pitchFamily="34" charset="0"/>
                        <a:buChar char="•"/>
                        <a:tabLst/>
                      </a:pPr>
                      <a:r>
                        <a:rPr kumimoji="0" lang="it-IT" sz="1150" u="none" strike="noStrike" kern="1200" cap="none" normalizeH="0" baseline="0" dirty="0">
                          <a:ln>
                            <a:noFill/>
                          </a:ln>
                          <a:solidFill>
                            <a:schemeClr val="tx1"/>
                          </a:solidFill>
                          <a:effectLst/>
                          <a:latin typeface="Verdana" pitchFamily="34" charset="0"/>
                          <a:ea typeface="+mn-ea"/>
                          <a:cs typeface="+mn-cs"/>
                        </a:rPr>
                        <a:t>determina a quale organizzazione sindacale o associazione consumatori spetta designare il componente del Consiglio;</a:t>
                      </a:r>
                    </a:p>
                    <a:p>
                      <a:pPr marL="243450" marR="0" lvl="0" indent="-171450" algn="l" defTabSz="914400" rtl="0" eaLnBrk="1" fontAlgn="base" latinLnBrk="0" hangingPunct="1">
                        <a:lnSpc>
                          <a:spcPct val="120000"/>
                        </a:lnSpc>
                        <a:spcBef>
                          <a:spcPct val="0"/>
                        </a:spcBef>
                        <a:spcAft>
                          <a:spcPct val="0"/>
                        </a:spcAft>
                        <a:buClrTx/>
                        <a:buSzTx/>
                        <a:buFont typeface="Arial" panose="020B0604020202020204" pitchFamily="34" charset="0"/>
                        <a:buChar char="•"/>
                        <a:tabLst/>
                      </a:pPr>
                      <a:r>
                        <a:rPr kumimoji="0" lang="it-IT" sz="1150" u="none" strike="noStrike" kern="1200" cap="none" normalizeH="0" baseline="0" dirty="0">
                          <a:ln>
                            <a:noFill/>
                          </a:ln>
                          <a:solidFill>
                            <a:schemeClr val="tx1"/>
                          </a:solidFill>
                          <a:effectLst/>
                          <a:latin typeface="Verdana" pitchFamily="34" charset="0"/>
                          <a:ea typeface="+mn-ea"/>
                          <a:cs typeface="+mn-cs"/>
                        </a:rPr>
                        <a:t>richiede il nominativo designato ai presidenti degli ordini professionali presso la camera di commercio;</a:t>
                      </a:r>
                    </a:p>
                    <a:p>
                      <a:pPr marL="243450" marR="0" lvl="0" indent="-171450" algn="l" defTabSz="914400" rtl="0" eaLnBrk="1" fontAlgn="base" latinLnBrk="0" hangingPunct="1">
                        <a:lnSpc>
                          <a:spcPct val="120000"/>
                        </a:lnSpc>
                        <a:spcBef>
                          <a:spcPct val="0"/>
                        </a:spcBef>
                        <a:spcAft>
                          <a:spcPct val="0"/>
                        </a:spcAft>
                        <a:buClrTx/>
                        <a:buSzTx/>
                        <a:buFont typeface="Arial" panose="020B0604020202020204" pitchFamily="34" charset="0"/>
                        <a:buChar char="•"/>
                        <a:tabLst/>
                      </a:pPr>
                      <a:r>
                        <a:rPr kumimoji="0" lang="it-IT" sz="1150" u="none" strike="noStrike" kern="1200" cap="none" normalizeH="0" baseline="0" dirty="0">
                          <a:ln>
                            <a:noFill/>
                          </a:ln>
                          <a:solidFill>
                            <a:schemeClr val="tx1"/>
                          </a:solidFill>
                          <a:effectLst/>
                          <a:latin typeface="Verdana" pitchFamily="34" charset="0"/>
                          <a:ea typeface="+mn-ea"/>
                          <a:cs typeface="+mn-cs"/>
                        </a:rPr>
                        <a:t>notifica le determinazioni alle organizzazioni imprenditoriali, sindacali e associazioni dei consumatori che hanno inviato le comunicazioni. </a:t>
                      </a:r>
                      <a:r>
                        <a:rPr kumimoji="0" lang="it-IT" sz="1150" kern="1200" dirty="0">
                          <a:solidFill>
                            <a:schemeClr val="tx1"/>
                          </a:solidFill>
                          <a:effectLst/>
                          <a:latin typeface="Verdana" pitchFamily="34" charset="0"/>
                          <a:ea typeface="+mn-ea"/>
                          <a:cs typeface="+mn-cs"/>
                        </a:rPr>
                        <a:t> </a:t>
                      </a:r>
                    </a:p>
                    <a:p>
                      <a:pPr marL="72000" algn="l">
                        <a:lnSpc>
                          <a:spcPct val="120000"/>
                        </a:lnSpc>
                      </a:pPr>
                      <a:r>
                        <a:rPr kumimoji="0" lang="en-US" sz="1150" kern="1200" dirty="0">
                          <a:effectLst/>
                        </a:rPr>
                        <a:t>    (art.  9 c. 1 </a:t>
                      </a:r>
                      <a:r>
                        <a:rPr kumimoji="0" lang="en-US" sz="1150" kern="1200" dirty="0" err="1">
                          <a:effectLst/>
                        </a:rPr>
                        <a:t>lett</a:t>
                      </a:r>
                      <a:r>
                        <a:rPr kumimoji="0" lang="en-US" sz="1150" kern="1200" dirty="0">
                          <a:effectLst/>
                        </a:rPr>
                        <a:t>.  a), b), c), d), e) D.M</a:t>
                      </a:r>
                      <a:r>
                        <a:rPr kumimoji="0" lang="en-US" sz="1150" kern="1200" dirty="0">
                          <a:solidFill>
                            <a:schemeClr val="tx1"/>
                          </a:solidFill>
                          <a:effectLst/>
                        </a:rPr>
                        <a:t>. n. </a:t>
                      </a:r>
                      <a:r>
                        <a:rPr kumimoji="0" lang="en-US" sz="1150" kern="1200" dirty="0">
                          <a:effectLst/>
                        </a:rPr>
                        <a:t>156/2011)</a:t>
                      </a:r>
                      <a:endParaRPr kumimoji="0" lang="it-IT" altLang="it-IT" sz="1150" b="0" i="0" u="none" strike="noStrike" cap="none" normalizeH="0" baseline="0" dirty="0">
                        <a:ln>
                          <a:noFill/>
                        </a:ln>
                        <a:solidFill>
                          <a:schemeClr val="tx1"/>
                        </a:solidFill>
                        <a:effectLst/>
                        <a:latin typeface="+mn-lt"/>
                        <a:cs typeface="Times New Roman" pitchFamily="18" charset="0"/>
                      </a:endParaRPr>
                    </a:p>
                  </a:txBody>
                  <a:tcPr marL="137160" marR="137160" marT="137160" marB="137160" horzOverflow="overflow"/>
                </a:tc>
                <a:extLst>
                  <a:ext uri="{0D108BD9-81ED-4DB2-BD59-A6C34878D82A}">
                    <a16:rowId xmlns:a16="http://schemas.microsoft.com/office/drawing/2014/main" val="10001"/>
                  </a:ext>
                </a:extLst>
              </a:tr>
            </a:tbl>
          </a:graphicData>
        </a:graphic>
      </p:graphicFrame>
      <p:sp>
        <p:nvSpPr>
          <p:cNvPr id="11266" name="Rectangle 2"/>
          <p:cNvSpPr>
            <a:spLocks noChangeArrowheads="1"/>
          </p:cNvSpPr>
          <p:nvPr/>
        </p:nvSpPr>
        <p:spPr bwMode="auto">
          <a:xfrm>
            <a:off x="0" y="326799"/>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a:latin typeface="Times New Roman" pitchFamily="18" charset="0"/>
            </a:endParaRPr>
          </a:p>
        </p:txBody>
      </p:sp>
      <p:sp>
        <p:nvSpPr>
          <p:cNvPr id="2" name="Segnaposto numero diapositiva 1"/>
          <p:cNvSpPr>
            <a:spLocks noGrp="1"/>
          </p:cNvSpPr>
          <p:nvPr>
            <p:ph type="sldNum" sz="quarter" idx="12"/>
          </p:nvPr>
        </p:nvSpPr>
        <p:spPr/>
        <p:txBody>
          <a:bodyPr/>
          <a:lstStyle/>
          <a:p>
            <a:pPr>
              <a:defRPr/>
            </a:pPr>
            <a:fld id="{5363151F-46EB-4D1B-8C71-14350FD944FA}" type="slidenum">
              <a:rPr lang="it-IT" smtClean="0"/>
              <a:pPr>
                <a:defRPr/>
              </a:pPr>
              <a:t>6</a:t>
            </a:fld>
            <a:endParaRPr lang="it-IT"/>
          </a:p>
        </p:txBody>
      </p:sp>
      <p:sp>
        <p:nvSpPr>
          <p:cNvPr id="7" name="Text Box 3"/>
          <p:cNvSpPr txBox="1">
            <a:spLocks noChangeArrowheads="1"/>
          </p:cNvSpPr>
          <p:nvPr/>
        </p:nvSpPr>
        <p:spPr bwMode="auto">
          <a:xfrm>
            <a:off x="367989" y="778090"/>
            <a:ext cx="820927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I termini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914400" y="2138363"/>
            <a:ext cx="75438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lgn="ctr">
              <a:spcBef>
                <a:spcPct val="0"/>
              </a:spcBef>
              <a:buClrTx/>
              <a:buSzTx/>
              <a:buFontTx/>
              <a:buNone/>
            </a:pPr>
            <a:endParaRPr lang="it-IT" altLang="it-IT" b="1"/>
          </a:p>
          <a:p>
            <a:pPr algn="ctr">
              <a:spcBef>
                <a:spcPct val="0"/>
              </a:spcBef>
              <a:buClrTx/>
              <a:buSzTx/>
              <a:buFontTx/>
              <a:buNone/>
            </a:pPr>
            <a:endParaRPr lang="it-IT" altLang="it-IT" b="1"/>
          </a:p>
          <a:p>
            <a:pPr algn="ctr">
              <a:spcBef>
                <a:spcPct val="0"/>
              </a:spcBef>
              <a:buClrTx/>
              <a:buSzTx/>
              <a:buFontTx/>
              <a:buNone/>
            </a:pPr>
            <a:endParaRPr lang="it-IT" altLang="it-IT" b="1"/>
          </a:p>
        </p:txBody>
      </p:sp>
      <p:sp>
        <p:nvSpPr>
          <p:cNvPr id="2" name="Segnaposto numero diapositiva 1"/>
          <p:cNvSpPr>
            <a:spLocks noGrp="1"/>
          </p:cNvSpPr>
          <p:nvPr>
            <p:ph type="sldNum" sz="quarter" idx="12"/>
          </p:nvPr>
        </p:nvSpPr>
        <p:spPr/>
        <p:txBody>
          <a:bodyPr/>
          <a:lstStyle/>
          <a:p>
            <a:pPr>
              <a:defRPr/>
            </a:pPr>
            <a:fld id="{AD6CB56F-5852-43A4-B0FE-1E1C602293AD}" type="slidenum">
              <a:rPr lang="it-IT" smtClean="0"/>
              <a:pPr>
                <a:defRPr/>
              </a:pPr>
              <a:t>7</a:t>
            </a:fld>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4073266466"/>
              </p:ext>
            </p:extLst>
          </p:nvPr>
        </p:nvGraphicFramePr>
        <p:xfrm>
          <a:off x="369888" y="1730528"/>
          <a:ext cx="8404225" cy="4894009"/>
        </p:xfrm>
        <a:graphic>
          <a:graphicData uri="http://schemas.openxmlformats.org/drawingml/2006/table">
            <a:tbl>
              <a:tblPr firstRow="1" firstCol="1" bandRow="1">
                <a:tableStyleId>{72833802-FEF1-4C79-8D5D-14CF1EAF98D9}</a:tableStyleId>
              </a:tblPr>
              <a:tblGrid>
                <a:gridCol w="2088086">
                  <a:extLst>
                    <a:ext uri="{9D8B030D-6E8A-4147-A177-3AD203B41FA5}">
                      <a16:colId xmlns:a16="http://schemas.microsoft.com/office/drawing/2014/main" val="20000"/>
                    </a:ext>
                  </a:extLst>
                </a:gridCol>
                <a:gridCol w="6316139">
                  <a:extLst>
                    <a:ext uri="{9D8B030D-6E8A-4147-A177-3AD203B41FA5}">
                      <a16:colId xmlns:a16="http://schemas.microsoft.com/office/drawing/2014/main" val="20001"/>
                    </a:ext>
                  </a:extLst>
                </a:gridCol>
              </a:tblGrid>
              <a:tr h="1619162">
                <a:tc>
                  <a:txBody>
                    <a:bodyPr/>
                    <a:lstStyle/>
                    <a:p>
                      <a:pPr marL="72000">
                        <a:lnSpc>
                          <a:spcPct val="115000"/>
                        </a:lnSpc>
                        <a:spcAft>
                          <a:spcPts val="0"/>
                        </a:spcAft>
                      </a:pPr>
                      <a:r>
                        <a:rPr lang="it-IT" sz="1050" dirty="0">
                          <a:solidFill>
                            <a:srgbClr val="A50021"/>
                          </a:solidFill>
                          <a:effectLst/>
                        </a:rPr>
                        <a:t>1° agosto 2022</a:t>
                      </a:r>
                    </a:p>
                    <a:p>
                      <a:pPr marL="72000">
                        <a:lnSpc>
                          <a:spcPct val="115000"/>
                        </a:lnSpc>
                        <a:spcAft>
                          <a:spcPts val="0"/>
                        </a:spcAft>
                      </a:pPr>
                      <a:endParaRPr lang="it-IT" sz="1050" dirty="0">
                        <a:solidFill>
                          <a:schemeClr val="accent3">
                            <a:lumMod val="60000"/>
                            <a:lumOff val="40000"/>
                          </a:schemeClr>
                        </a:solidFill>
                        <a:effectLst/>
                      </a:endParaRPr>
                    </a:p>
                    <a:p>
                      <a:pPr marL="72000">
                        <a:lnSpc>
                          <a:spcPts val="1260"/>
                        </a:lnSpc>
                        <a:spcAft>
                          <a:spcPts val="0"/>
                        </a:spcAft>
                      </a:pPr>
                      <a:r>
                        <a:rPr lang="it-IT" sz="1050" dirty="0">
                          <a:solidFill>
                            <a:srgbClr val="A50021"/>
                          </a:solidFill>
                          <a:effectLst/>
                        </a:rPr>
                        <a:t>(Entro 30 gg. dalle notifiche del Presidente della Giunta Regionale</a:t>
                      </a:r>
                      <a:r>
                        <a:rPr lang="it-IT" sz="1050" baseline="0" dirty="0">
                          <a:solidFill>
                            <a:srgbClr val="A50021"/>
                          </a:solidFill>
                          <a:effectLst/>
                        </a:rPr>
                        <a:t>)</a:t>
                      </a:r>
                      <a:endParaRPr lang="it-IT" sz="1050" b="1" dirty="0">
                        <a:solidFill>
                          <a:srgbClr val="A50021"/>
                        </a:solidFill>
                        <a:effectLst/>
                        <a:latin typeface="+mj-lt"/>
                      </a:endParaRPr>
                    </a:p>
                  </a:txBody>
                  <a:tcPr marL="137160" marR="137160" marT="137160" marB="137160">
                    <a:noFill/>
                  </a:tcPr>
                </a:tc>
                <a:tc>
                  <a:txBody>
                    <a:bodyPr/>
                    <a:lstStyle/>
                    <a:p>
                      <a:pPr marL="72000" marR="0" lvl="0" indent="0" algn="l" defTabSz="914400" rtl="0" eaLnBrk="1" fontAlgn="base" latinLnBrk="0" hangingPunct="1">
                        <a:lnSpc>
                          <a:spcPct val="120000"/>
                        </a:lnSpc>
                        <a:spcBef>
                          <a:spcPct val="0"/>
                        </a:spcBef>
                        <a:spcAft>
                          <a:spcPct val="0"/>
                        </a:spcAft>
                        <a:buClrTx/>
                        <a:buSzTx/>
                        <a:buFontTx/>
                        <a:buNone/>
                        <a:tabLst/>
                        <a:defRPr/>
                      </a:pPr>
                      <a:r>
                        <a:rPr kumimoji="0" lang="it-IT" sz="1150" b="0" u="none" strike="noStrike" kern="1200" cap="none" normalizeH="0" baseline="0" noProof="0" dirty="0">
                          <a:ln>
                            <a:noFill/>
                          </a:ln>
                          <a:solidFill>
                            <a:schemeClr val="tx1"/>
                          </a:solidFill>
                          <a:effectLst/>
                          <a:latin typeface="Verdana" pitchFamily="34" charset="0"/>
                          <a:ea typeface="+mn-ea"/>
                          <a:cs typeface="+mn-cs"/>
                        </a:rPr>
                        <a:t>Le </a:t>
                      </a:r>
                      <a:r>
                        <a:rPr kumimoji="0" lang="it-IT" sz="1150" b="1" u="none" strike="noStrike" kern="1200" cap="none" normalizeH="0" baseline="0" noProof="0" dirty="0">
                          <a:ln>
                            <a:noFill/>
                          </a:ln>
                          <a:solidFill>
                            <a:schemeClr val="tx1"/>
                          </a:solidFill>
                          <a:effectLst/>
                          <a:latin typeface="Verdana" pitchFamily="34" charset="0"/>
                          <a:ea typeface="+mn-ea"/>
                          <a:cs typeface="+mn-cs"/>
                        </a:rPr>
                        <a:t>organizzazioni imprenditoriali, sindacali e le associazioni dei consumatori</a:t>
                      </a:r>
                      <a:r>
                        <a:rPr kumimoji="0" lang="it-IT" sz="1150" b="0" u="none" strike="noStrike" kern="1200" cap="none" normalizeH="0" baseline="0" noProof="0" dirty="0">
                          <a:ln>
                            <a:noFill/>
                          </a:ln>
                          <a:solidFill>
                            <a:schemeClr val="tx1"/>
                          </a:solidFill>
                          <a:effectLst/>
                          <a:latin typeface="Verdana" pitchFamily="34" charset="0"/>
                          <a:ea typeface="+mn-ea"/>
                          <a:cs typeface="+mn-cs"/>
                        </a:rPr>
                        <a:t>, o loro raggruppamenti, nonché il Presidente della Camera relativamente al rappresentante dei liberi professionisti*,  </a:t>
                      </a:r>
                      <a:r>
                        <a:rPr kumimoji="0" lang="it-IT" sz="1150" b="1" u="none" strike="noStrike" kern="1200" cap="none" normalizeH="0" baseline="0" noProof="0" dirty="0">
                          <a:ln>
                            <a:noFill/>
                          </a:ln>
                          <a:solidFill>
                            <a:schemeClr val="tx1"/>
                          </a:solidFill>
                          <a:effectLst/>
                          <a:latin typeface="Verdana" pitchFamily="34" charset="0"/>
                          <a:ea typeface="+mn-ea"/>
                          <a:cs typeface="+mn-cs"/>
                        </a:rPr>
                        <a:t>comunicano al Presidente della Giunta Regionale i nominativi dei consiglieri di loro spettanza.</a:t>
                      </a:r>
                    </a:p>
                    <a:p>
                      <a:pPr marL="72000" marR="0" lvl="0" indent="0" algn="just" defTabSz="914400" rtl="0" eaLnBrk="1" fontAlgn="base" latinLnBrk="0" hangingPunct="1">
                        <a:lnSpc>
                          <a:spcPct val="120000"/>
                        </a:lnSpc>
                        <a:spcBef>
                          <a:spcPct val="0"/>
                        </a:spcBef>
                        <a:spcAft>
                          <a:spcPct val="0"/>
                        </a:spcAft>
                        <a:buClrTx/>
                        <a:buSzTx/>
                        <a:buFontTx/>
                        <a:buNone/>
                        <a:tabLst/>
                        <a:defRPr/>
                      </a:pPr>
                      <a:r>
                        <a:rPr kumimoji="0" lang="en-US" sz="1150" b="0" u="none" strike="noStrike" kern="1200" cap="none" normalizeH="0" baseline="0" noProof="0" dirty="0">
                          <a:ln>
                            <a:noFill/>
                          </a:ln>
                          <a:solidFill>
                            <a:schemeClr val="tx1"/>
                          </a:solidFill>
                          <a:effectLst/>
                          <a:latin typeface="Verdana" pitchFamily="34" charset="0"/>
                          <a:ea typeface="+mn-ea"/>
                          <a:cs typeface="+mn-cs"/>
                        </a:rPr>
                        <a:t>(art.  10 c.1 D.M. 156/2011)</a:t>
                      </a:r>
                    </a:p>
                    <a:p>
                      <a:pPr marL="72000" marR="0" lvl="0" indent="0" algn="just" defTabSz="914400" rtl="0" eaLnBrk="1" fontAlgn="auto" latinLnBrk="0" hangingPunct="1">
                        <a:lnSpc>
                          <a:spcPct val="120000"/>
                        </a:lnSpc>
                        <a:spcBef>
                          <a:spcPts val="45"/>
                        </a:spcBef>
                        <a:spcAft>
                          <a:spcPts val="0"/>
                        </a:spcAft>
                        <a:buClrTx/>
                        <a:buSzTx/>
                        <a:buFontTx/>
                        <a:buNone/>
                        <a:tabLst/>
                        <a:defRPr/>
                      </a:pPr>
                      <a:endParaRPr kumimoji="0" lang="en-US" sz="1050" b="0" i="0" u="none" strike="noStrike" kern="1200" cap="none" spc="0" normalizeH="0" baseline="0" noProof="0" dirty="0">
                        <a:ln>
                          <a:noFill/>
                        </a:ln>
                        <a:solidFill>
                          <a:schemeClr val="tx1"/>
                        </a:solidFill>
                        <a:effectLst/>
                        <a:uLnTx/>
                        <a:uFillTx/>
                        <a:latin typeface="+mj-lt"/>
                        <a:ea typeface="Calibri"/>
                        <a:cs typeface="Times New Roman"/>
                      </a:endParaRPr>
                    </a:p>
                    <a:p>
                      <a:pPr marL="72000" marR="0" lvl="0" indent="0" algn="just" defTabSz="914400" rtl="0" eaLnBrk="1" fontAlgn="auto" latinLnBrk="0" hangingPunct="1">
                        <a:lnSpc>
                          <a:spcPct val="120000"/>
                        </a:lnSpc>
                        <a:spcBef>
                          <a:spcPts val="45"/>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j-lt"/>
                          <a:ea typeface="+mn-ea"/>
                          <a:cs typeface="Times New Roman"/>
                        </a:rPr>
                        <a:t>* </a:t>
                      </a:r>
                      <a:r>
                        <a:rPr kumimoji="0" lang="it-IT" sz="1000" b="0" i="0" u="none" strike="noStrike" kern="1200" cap="none" spc="0" normalizeH="0" baseline="0" noProof="0" dirty="0">
                          <a:ln>
                            <a:noFill/>
                          </a:ln>
                          <a:solidFill>
                            <a:schemeClr val="tx1"/>
                          </a:solidFill>
                          <a:effectLst/>
                          <a:uLnTx/>
                          <a:uFillTx/>
                          <a:latin typeface="+mj-lt"/>
                          <a:ea typeface="+mn-ea"/>
                          <a:cs typeface="Times New Roman"/>
                        </a:rPr>
                        <a:t>Il </a:t>
                      </a:r>
                      <a:r>
                        <a:rPr kumimoji="0" lang="it-IT" sz="1000" b="0" i="0" u="none" strike="noStrike" kern="1200" cap="none" spc="0" normalizeH="0" baseline="0" noProof="0" dirty="0" err="1">
                          <a:ln>
                            <a:noFill/>
                          </a:ln>
                          <a:solidFill>
                            <a:schemeClr val="tx1"/>
                          </a:solidFill>
                          <a:effectLst/>
                          <a:uLnTx/>
                          <a:uFillTx/>
                          <a:latin typeface="+mj-lt"/>
                          <a:ea typeface="+mn-ea"/>
                          <a:cs typeface="Times New Roman"/>
                        </a:rPr>
                        <a:t>d.lgs</a:t>
                      </a:r>
                      <a:r>
                        <a:rPr kumimoji="0" lang="it-IT" sz="1000" b="0" i="0" u="none" strike="noStrike" kern="1200" cap="none" spc="0" normalizeH="0" baseline="0" noProof="0" dirty="0">
                          <a:ln>
                            <a:noFill/>
                          </a:ln>
                          <a:solidFill>
                            <a:schemeClr val="tx1"/>
                          </a:solidFill>
                          <a:effectLst/>
                          <a:uLnTx/>
                          <a:uFillTx/>
                          <a:latin typeface="+mj-lt"/>
                          <a:ea typeface="+mn-ea"/>
                          <a:cs typeface="Times New Roman"/>
                        </a:rPr>
                        <a:t> n.</a:t>
                      </a:r>
                      <a:r>
                        <a:rPr kumimoji="0" lang="it-IT" sz="1000" b="0" i="0" u="none" strike="noStrike" kern="1200" cap="none" spc="0" normalizeH="0" baseline="0" noProof="0" dirty="0">
                          <a:ln>
                            <a:noFill/>
                          </a:ln>
                          <a:solidFill>
                            <a:srgbClr val="FF0000"/>
                          </a:solidFill>
                          <a:effectLst/>
                          <a:uLnTx/>
                          <a:uFillTx/>
                          <a:latin typeface="+mj-lt"/>
                          <a:ea typeface="+mn-ea"/>
                          <a:cs typeface="Times New Roman"/>
                        </a:rPr>
                        <a:t> </a:t>
                      </a:r>
                      <a:r>
                        <a:rPr kumimoji="0" lang="it-IT" sz="1000" b="0" i="0" u="none" strike="noStrike" kern="1200" cap="none" spc="0" normalizeH="0" baseline="0" noProof="0" dirty="0">
                          <a:ln>
                            <a:noFill/>
                          </a:ln>
                          <a:solidFill>
                            <a:schemeClr val="tx1"/>
                          </a:solidFill>
                          <a:effectLst/>
                          <a:uLnTx/>
                          <a:uFillTx/>
                          <a:latin typeface="+mj-lt"/>
                          <a:ea typeface="+mn-ea"/>
                          <a:cs typeface="Times New Roman"/>
                        </a:rPr>
                        <a:t>219/2016 ha di fatto abolito la Consulta delle professioni modificando l’art. 10 L. n.</a:t>
                      </a:r>
                      <a:r>
                        <a:rPr kumimoji="0" lang="it-IT" sz="1000" b="0" i="0" u="none" strike="noStrike" kern="1200" cap="none" spc="0" normalizeH="0" baseline="0" noProof="0" dirty="0">
                          <a:ln>
                            <a:noFill/>
                          </a:ln>
                          <a:solidFill>
                            <a:srgbClr val="FF0000"/>
                          </a:solidFill>
                          <a:effectLst/>
                          <a:uLnTx/>
                          <a:uFillTx/>
                          <a:latin typeface="+mj-lt"/>
                          <a:ea typeface="+mn-ea"/>
                          <a:cs typeface="Times New Roman"/>
                        </a:rPr>
                        <a:t> </a:t>
                      </a:r>
                      <a:r>
                        <a:rPr kumimoji="0" lang="it-IT" sz="1000" b="0" i="0" u="none" strike="noStrike" kern="1200" cap="none" spc="0" normalizeH="0" baseline="0" noProof="0" dirty="0">
                          <a:ln>
                            <a:noFill/>
                          </a:ln>
                          <a:solidFill>
                            <a:schemeClr val="tx1"/>
                          </a:solidFill>
                          <a:effectLst/>
                          <a:uLnTx/>
                          <a:uFillTx/>
                          <a:latin typeface="+mj-lt"/>
                          <a:ea typeface="+mn-ea"/>
                          <a:cs typeface="Times New Roman"/>
                        </a:rPr>
                        <a:t>580/93 prevedendo che il consigliere in rappresentanza dei liberi professionisti sia designato dai presidenti degli ordini professionali presso la Camera di Commercio. Come già avvenuto in fase di accorpamento, si intende riunire gli ordini professionali che designeranno il rappresentante. La Camera di Commercio comunicherà il nominativo alla Regione</a:t>
                      </a:r>
                      <a:r>
                        <a:rPr kumimoji="0" lang="en-US" sz="1000" b="0" i="0" u="none" strike="noStrike" kern="1200" cap="none" spc="0" normalizeH="0" baseline="0" noProof="0" dirty="0">
                          <a:ln>
                            <a:noFill/>
                          </a:ln>
                          <a:solidFill>
                            <a:schemeClr val="tx1"/>
                          </a:solidFill>
                          <a:effectLst/>
                          <a:uLnTx/>
                          <a:uFillTx/>
                          <a:latin typeface="+mj-lt"/>
                          <a:ea typeface="+mn-ea"/>
                          <a:cs typeface="Times New Roman"/>
                        </a:rPr>
                        <a:t>.</a:t>
                      </a:r>
                      <a:endParaRPr kumimoji="0" lang="it-IT" sz="1000" b="0" i="0" u="none" strike="noStrike" kern="1200" cap="none" spc="0" normalizeH="0" baseline="0" noProof="0" dirty="0">
                        <a:ln>
                          <a:noFill/>
                        </a:ln>
                        <a:solidFill>
                          <a:schemeClr val="tx1"/>
                        </a:solidFill>
                        <a:effectLst/>
                        <a:uLnTx/>
                        <a:uFillTx/>
                        <a:latin typeface="+mj-lt"/>
                        <a:ea typeface="+mn-ea"/>
                        <a:cs typeface="Times New Roman"/>
                      </a:endParaRPr>
                    </a:p>
                  </a:txBody>
                  <a:tcPr marL="137160" marR="137160" marT="137160" marB="137160">
                    <a:noFill/>
                  </a:tcPr>
                </a:tc>
                <a:extLst>
                  <a:ext uri="{0D108BD9-81ED-4DB2-BD59-A6C34878D82A}">
                    <a16:rowId xmlns:a16="http://schemas.microsoft.com/office/drawing/2014/main" val="10000"/>
                  </a:ext>
                </a:extLst>
              </a:tr>
              <a:tr h="1394940">
                <a:tc>
                  <a:txBody>
                    <a:bodyPr/>
                    <a:lstStyle/>
                    <a:p>
                      <a:pPr marL="72000">
                        <a:lnSpc>
                          <a:spcPts val="1215"/>
                        </a:lnSpc>
                        <a:spcAft>
                          <a:spcPts val="0"/>
                        </a:spcAft>
                      </a:pPr>
                      <a:endParaRPr lang="en-US" sz="1050" b="1" spc="15" dirty="0">
                        <a:solidFill>
                          <a:srgbClr val="A50021"/>
                        </a:solidFill>
                        <a:effectLst/>
                        <a:latin typeface="+mj-lt"/>
                        <a:ea typeface="Verdana"/>
                        <a:cs typeface="Verdana"/>
                      </a:endParaRPr>
                    </a:p>
                  </a:txBody>
                  <a:tcPr marL="137160" marR="137160" marT="137160" marB="137160"/>
                </a:tc>
                <a:tc>
                  <a:txBody>
                    <a:bodyPr/>
                    <a:lstStyle/>
                    <a:p>
                      <a:pPr marL="72000" algn="l">
                        <a:lnSpc>
                          <a:spcPct val="100000"/>
                        </a:lnSpc>
                        <a:spcAft>
                          <a:spcPts val="0"/>
                        </a:spcAft>
                      </a:pPr>
                      <a:r>
                        <a:rPr kumimoji="0" lang="it-IT" sz="1150" b="0" u="none" strike="noStrike" kern="1200" cap="none" normalizeH="0" baseline="0" dirty="0">
                          <a:ln>
                            <a:noFill/>
                          </a:ln>
                          <a:solidFill>
                            <a:schemeClr val="tx1"/>
                          </a:solidFill>
                          <a:effectLst/>
                          <a:latin typeface="Verdana" pitchFamily="34" charset="0"/>
                          <a:ea typeface="+mn-ea"/>
                          <a:cs typeface="+mn-cs"/>
                        </a:rPr>
                        <a:t>Il Presidente della Giunta Regionale, previa verifica del possesso dei requisiti,</a:t>
                      </a:r>
                    </a:p>
                    <a:p>
                      <a:pPr marL="243450" indent="-171450" algn="l">
                        <a:lnSpc>
                          <a:spcPct val="100000"/>
                        </a:lnSpc>
                        <a:spcAft>
                          <a:spcPts val="0"/>
                        </a:spcAft>
                        <a:buFont typeface="Arial" panose="020B0604020202020204" pitchFamily="34" charset="0"/>
                        <a:buChar char="•"/>
                      </a:pPr>
                      <a:r>
                        <a:rPr kumimoji="0" lang="it-IT" sz="1150" b="0" u="none" strike="noStrike" kern="1200" cap="none" normalizeH="0" baseline="0" dirty="0">
                          <a:ln>
                            <a:noFill/>
                          </a:ln>
                          <a:solidFill>
                            <a:schemeClr val="tx1"/>
                          </a:solidFill>
                          <a:effectLst/>
                          <a:latin typeface="Verdana" pitchFamily="34" charset="0"/>
                          <a:ea typeface="+mn-ea"/>
                          <a:cs typeface="+mn-cs"/>
                        </a:rPr>
                        <a:t>nomina con proprio decreto (</a:t>
                      </a:r>
                      <a:r>
                        <a:rPr kumimoji="0" lang="it-IT" sz="1150" b="1" u="none" strike="noStrike" kern="1200" cap="none" normalizeH="0" baseline="0" dirty="0">
                          <a:ln>
                            <a:noFill/>
                          </a:ln>
                          <a:solidFill>
                            <a:schemeClr val="tx1"/>
                          </a:solidFill>
                          <a:effectLst/>
                          <a:latin typeface="Verdana" pitchFamily="34" charset="0"/>
                          <a:ea typeface="+mn-ea"/>
                          <a:cs typeface="+mn-cs"/>
                        </a:rPr>
                        <a:t>notificato agli interessati entro i 10 gg. successivi</a:t>
                      </a:r>
                      <a:r>
                        <a:rPr kumimoji="0" lang="it-IT" sz="1150" b="0" u="none" strike="noStrike" kern="1200" cap="none" normalizeH="0" baseline="0" dirty="0">
                          <a:ln>
                            <a:noFill/>
                          </a:ln>
                          <a:solidFill>
                            <a:schemeClr val="tx1"/>
                          </a:solidFill>
                          <a:effectLst/>
                          <a:latin typeface="Verdana" pitchFamily="34" charset="0"/>
                          <a:ea typeface="+mn-ea"/>
                          <a:cs typeface="+mn-cs"/>
                        </a:rPr>
                        <a:t>) i consiglieri</a:t>
                      </a:r>
                    </a:p>
                    <a:p>
                      <a:pPr marL="243450" indent="-171450" algn="l">
                        <a:lnSpc>
                          <a:spcPct val="100000"/>
                        </a:lnSpc>
                        <a:spcAft>
                          <a:spcPts val="0"/>
                        </a:spcAft>
                        <a:buFont typeface="Arial" panose="020B0604020202020204" pitchFamily="34" charset="0"/>
                        <a:buChar char="•"/>
                      </a:pPr>
                      <a:r>
                        <a:rPr kumimoji="0" lang="it-IT" sz="1150" b="0" u="none" strike="noStrike" kern="1200" cap="none" normalizeH="0" baseline="0" dirty="0">
                          <a:ln>
                            <a:noFill/>
                          </a:ln>
                          <a:solidFill>
                            <a:schemeClr val="tx1"/>
                          </a:solidFill>
                          <a:effectLst/>
                          <a:latin typeface="Verdana" pitchFamily="34" charset="0"/>
                          <a:ea typeface="+mn-ea"/>
                          <a:cs typeface="+mn-cs"/>
                        </a:rPr>
                        <a:t>dispone la </a:t>
                      </a:r>
                      <a:r>
                        <a:rPr kumimoji="0" lang="it-IT" sz="1150" b="1" u="none" strike="noStrike" kern="1200" cap="none" normalizeH="0" baseline="0" dirty="0">
                          <a:ln>
                            <a:noFill/>
                          </a:ln>
                          <a:solidFill>
                            <a:schemeClr val="tx1"/>
                          </a:solidFill>
                          <a:effectLst/>
                          <a:latin typeface="Verdana" pitchFamily="34" charset="0"/>
                          <a:ea typeface="+mn-ea"/>
                          <a:cs typeface="+mn-cs"/>
                        </a:rPr>
                        <a:t>data di insediamento del Consiglio </a:t>
                      </a:r>
                      <a:r>
                        <a:rPr kumimoji="0" lang="it-IT" sz="1150" b="0" u="none" strike="noStrike" kern="1200" cap="none" normalizeH="0" baseline="0" dirty="0">
                          <a:ln>
                            <a:noFill/>
                          </a:ln>
                          <a:solidFill>
                            <a:schemeClr val="tx1"/>
                          </a:solidFill>
                          <a:effectLst/>
                          <a:latin typeface="Verdana" pitchFamily="34" charset="0"/>
                          <a:ea typeface="+mn-ea"/>
                          <a:cs typeface="+mn-cs"/>
                        </a:rPr>
                        <a:t>ponendo all’ordine del giorno la </a:t>
                      </a:r>
                      <a:r>
                        <a:rPr kumimoji="0" lang="it-IT" sz="1150" b="1" u="none" strike="noStrike" kern="1200" cap="none" normalizeH="0" baseline="0" dirty="0">
                          <a:ln>
                            <a:noFill/>
                          </a:ln>
                          <a:solidFill>
                            <a:schemeClr val="tx1"/>
                          </a:solidFill>
                          <a:effectLst/>
                          <a:latin typeface="Verdana" pitchFamily="34" charset="0"/>
                          <a:ea typeface="+mn-ea"/>
                          <a:cs typeface="+mn-cs"/>
                        </a:rPr>
                        <a:t>nomina del Presidente</a:t>
                      </a:r>
                      <a:r>
                        <a:rPr kumimoji="0" lang="it-IT" sz="1150" b="0" u="none" strike="noStrike" kern="1200" cap="none" normalizeH="0" baseline="0" dirty="0">
                          <a:ln>
                            <a:noFill/>
                          </a:ln>
                          <a:solidFill>
                            <a:schemeClr val="tx1"/>
                          </a:solidFill>
                          <a:effectLst/>
                          <a:latin typeface="Verdana" pitchFamily="34" charset="0"/>
                          <a:ea typeface="+mn-ea"/>
                          <a:cs typeface="+mn-cs"/>
                        </a:rPr>
                        <a:t>*.  (art.  10 c. 2 e c. 4 D.M. n. 156/2011)</a:t>
                      </a:r>
                    </a:p>
                    <a:p>
                      <a:pPr marL="243450" indent="-171450" algn="l">
                        <a:lnSpc>
                          <a:spcPct val="100000"/>
                        </a:lnSpc>
                        <a:spcAft>
                          <a:spcPts val="0"/>
                        </a:spcAft>
                        <a:buFont typeface="Arial" panose="020B0604020202020204" pitchFamily="34" charset="0"/>
                        <a:buChar char="•"/>
                      </a:pPr>
                      <a:endParaRPr kumimoji="0" lang="it-IT" sz="1150" b="0" u="none" strike="noStrike" kern="1200" cap="none" normalizeH="0" baseline="0" dirty="0">
                        <a:ln>
                          <a:noFill/>
                        </a:ln>
                        <a:solidFill>
                          <a:schemeClr val="tx1"/>
                        </a:solidFill>
                        <a:effectLst/>
                        <a:latin typeface="Verdana" pitchFamily="34" charset="0"/>
                        <a:ea typeface="+mn-ea"/>
                        <a:cs typeface="+mn-cs"/>
                      </a:endParaRPr>
                    </a:p>
                    <a:p>
                      <a:pPr marL="243450" indent="-171450" algn="l">
                        <a:lnSpc>
                          <a:spcPct val="100000"/>
                        </a:lnSpc>
                        <a:spcAft>
                          <a:spcPts val="0"/>
                        </a:spcAft>
                        <a:buFont typeface="Arial" panose="020B0604020202020204" pitchFamily="34" charset="0"/>
                        <a:buChar char="•"/>
                      </a:pPr>
                      <a:endParaRPr kumimoji="0" lang="it-IT" sz="1000" b="0" u="none" strike="noStrike" kern="1200" cap="none" normalizeH="0" baseline="0" dirty="0">
                        <a:ln>
                          <a:noFill/>
                        </a:ln>
                        <a:solidFill>
                          <a:schemeClr val="tx1"/>
                        </a:solidFill>
                        <a:effectLst/>
                        <a:latin typeface="Verdana" pitchFamily="34" charset="0"/>
                        <a:ea typeface="+mn-ea"/>
                        <a:cs typeface="+mn-cs"/>
                      </a:endParaRPr>
                    </a:p>
                    <a:p>
                      <a:pPr marL="72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1000" b="0" i="0" u="none" strike="noStrike" kern="1200" cap="none" spc="0" normalizeH="0" baseline="0" dirty="0">
                          <a:ln>
                            <a:noFill/>
                          </a:ln>
                          <a:solidFill>
                            <a:schemeClr val="tx1"/>
                          </a:solidFill>
                          <a:effectLst/>
                          <a:uLnTx/>
                          <a:uFillTx/>
                          <a:latin typeface="+mj-lt"/>
                          <a:ea typeface="+mn-ea"/>
                          <a:cs typeface="Times New Roman"/>
                        </a:rPr>
                        <a:t>*</a:t>
                      </a:r>
                      <a:r>
                        <a:rPr kumimoji="0" lang="it-IT" sz="1000" b="0" i="0" u="none" strike="noStrike" kern="1200" cap="none" spc="0" normalizeH="0" baseline="0" dirty="0">
                          <a:ln>
                            <a:noFill/>
                          </a:ln>
                          <a:solidFill>
                            <a:schemeClr val="tx1"/>
                          </a:solidFill>
                          <a:effectLst/>
                          <a:uLnTx/>
                          <a:uFillTx/>
                          <a:latin typeface="+mn-lt"/>
                          <a:ea typeface="+mn-ea"/>
                          <a:cs typeface="Times New Roman"/>
                        </a:rPr>
                        <a:t>Il Presidente può essere rieletto per non più di due volte (art. 16 L. n. 580/93 modificato dall'art. 2, co. 4-quinquies, del D.L. n. 183/2020, convertito, con modificazioni, dalla L. n. 21/2021).</a:t>
                      </a:r>
                      <a:r>
                        <a:rPr kumimoji="0" lang="it-IT" sz="1000" b="0" i="0" u="none" strike="noStrike" kern="1200" cap="none" spc="0" normalizeH="0" baseline="0" dirty="0">
                          <a:ln>
                            <a:noFill/>
                          </a:ln>
                          <a:solidFill>
                            <a:schemeClr val="tx1"/>
                          </a:solidFill>
                          <a:effectLst/>
                          <a:uLnTx/>
                          <a:uFillTx/>
                          <a:latin typeface="+mj-lt"/>
                          <a:ea typeface="+mn-ea"/>
                          <a:cs typeface="Times New Roman"/>
                        </a:rPr>
                        <a:t> </a:t>
                      </a:r>
                    </a:p>
                    <a:p>
                      <a:pPr marL="72000" indent="0" algn="l">
                        <a:lnSpc>
                          <a:spcPct val="100000"/>
                        </a:lnSpc>
                        <a:spcAft>
                          <a:spcPts val="0"/>
                        </a:spcAft>
                        <a:buFont typeface="Arial" panose="020B0604020202020204" pitchFamily="34" charset="0"/>
                        <a:buNone/>
                      </a:pPr>
                      <a:endParaRPr kumimoji="0" lang="it-IT" sz="1000" b="0" u="none" strike="noStrike" kern="1200" cap="none" normalizeH="0" baseline="0" dirty="0">
                        <a:ln>
                          <a:noFill/>
                        </a:ln>
                        <a:solidFill>
                          <a:schemeClr val="tx1"/>
                        </a:solidFill>
                        <a:effectLst/>
                        <a:latin typeface="Verdana" pitchFamily="34" charset="0"/>
                        <a:ea typeface="+mn-ea"/>
                        <a:cs typeface="+mn-cs"/>
                      </a:endParaRPr>
                    </a:p>
                  </a:txBody>
                  <a:tcPr marL="137160" marR="137160" marT="137160" marB="137160"/>
                </a:tc>
                <a:extLst>
                  <a:ext uri="{0D108BD9-81ED-4DB2-BD59-A6C34878D82A}">
                    <a16:rowId xmlns:a16="http://schemas.microsoft.com/office/drawing/2014/main" val="10001"/>
                  </a:ext>
                </a:extLst>
              </a:tr>
            </a:tbl>
          </a:graphicData>
        </a:graphic>
      </p:graphicFrame>
      <p:sp>
        <p:nvSpPr>
          <p:cNvPr id="8" name="Rectangle 2"/>
          <p:cNvSpPr>
            <a:spLocks noChangeArrowheads="1"/>
          </p:cNvSpPr>
          <p:nvPr/>
        </p:nvSpPr>
        <p:spPr bwMode="auto">
          <a:xfrm>
            <a:off x="-8731" y="311303"/>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7" name="Text Box 3"/>
          <p:cNvSpPr txBox="1">
            <a:spLocks noChangeArrowheads="1"/>
          </p:cNvSpPr>
          <p:nvPr/>
        </p:nvSpPr>
        <p:spPr bwMode="auto">
          <a:xfrm>
            <a:off x="334963" y="1084263"/>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I termini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914400" y="2138363"/>
            <a:ext cx="75438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algn="ctr">
              <a:spcBef>
                <a:spcPct val="0"/>
              </a:spcBef>
              <a:buClrTx/>
              <a:buSzTx/>
              <a:buFontTx/>
              <a:buNone/>
            </a:pPr>
            <a:endParaRPr lang="it-IT" altLang="it-IT" b="1"/>
          </a:p>
          <a:p>
            <a:pPr algn="ctr">
              <a:spcBef>
                <a:spcPct val="0"/>
              </a:spcBef>
              <a:buClrTx/>
              <a:buSzTx/>
              <a:buFontTx/>
              <a:buNone/>
            </a:pPr>
            <a:endParaRPr lang="it-IT" altLang="it-IT" b="1"/>
          </a:p>
          <a:p>
            <a:pPr algn="ctr">
              <a:spcBef>
                <a:spcPct val="0"/>
              </a:spcBef>
              <a:buClrTx/>
              <a:buSzTx/>
              <a:buFontTx/>
              <a:buNone/>
            </a:pPr>
            <a:endParaRPr lang="it-IT" altLang="it-IT" b="1"/>
          </a:p>
        </p:txBody>
      </p:sp>
      <p:sp>
        <p:nvSpPr>
          <p:cNvPr id="2" name="Segnaposto numero diapositiva 1"/>
          <p:cNvSpPr>
            <a:spLocks noGrp="1"/>
          </p:cNvSpPr>
          <p:nvPr>
            <p:ph type="sldNum" sz="quarter" idx="12"/>
          </p:nvPr>
        </p:nvSpPr>
        <p:spPr/>
        <p:txBody>
          <a:bodyPr/>
          <a:lstStyle/>
          <a:p>
            <a:pPr>
              <a:defRPr/>
            </a:pPr>
            <a:fld id="{AD6CB56F-5852-43A4-B0FE-1E1C602293AD}" type="slidenum">
              <a:rPr lang="it-IT" smtClean="0"/>
              <a:pPr>
                <a:defRPr/>
              </a:pPr>
              <a:t>8</a:t>
            </a:fld>
            <a:endParaRPr lang="it-IT"/>
          </a:p>
        </p:txBody>
      </p:sp>
      <p:graphicFrame>
        <p:nvGraphicFramePr>
          <p:cNvPr id="3" name="Tabella 2"/>
          <p:cNvGraphicFramePr>
            <a:graphicFrameLocks noGrp="1"/>
          </p:cNvGraphicFramePr>
          <p:nvPr>
            <p:extLst>
              <p:ext uri="{D42A27DB-BD31-4B8C-83A1-F6EECF244321}">
                <p14:modId xmlns:p14="http://schemas.microsoft.com/office/powerpoint/2010/main" val="3374448290"/>
              </p:ext>
            </p:extLst>
          </p:nvPr>
        </p:nvGraphicFramePr>
        <p:xfrm>
          <a:off x="400594" y="1752600"/>
          <a:ext cx="8390982" cy="4447903"/>
        </p:xfrm>
        <a:graphic>
          <a:graphicData uri="http://schemas.openxmlformats.org/drawingml/2006/table">
            <a:tbl>
              <a:tblPr firstRow="1" firstCol="1" bandRow="1">
                <a:tableStyleId>{72833802-FEF1-4C79-8D5D-14CF1EAF98D9}</a:tableStyleId>
              </a:tblPr>
              <a:tblGrid>
                <a:gridCol w="2000702">
                  <a:extLst>
                    <a:ext uri="{9D8B030D-6E8A-4147-A177-3AD203B41FA5}">
                      <a16:colId xmlns:a16="http://schemas.microsoft.com/office/drawing/2014/main" val="20000"/>
                    </a:ext>
                  </a:extLst>
                </a:gridCol>
                <a:gridCol w="346902">
                  <a:extLst>
                    <a:ext uri="{9D8B030D-6E8A-4147-A177-3AD203B41FA5}">
                      <a16:colId xmlns:a16="http://schemas.microsoft.com/office/drawing/2014/main" val="3065322398"/>
                    </a:ext>
                  </a:extLst>
                </a:gridCol>
                <a:gridCol w="6043378">
                  <a:extLst>
                    <a:ext uri="{9D8B030D-6E8A-4147-A177-3AD203B41FA5}">
                      <a16:colId xmlns:a16="http://schemas.microsoft.com/office/drawing/2014/main" val="20001"/>
                    </a:ext>
                  </a:extLst>
                </a:gridCol>
              </a:tblGrid>
              <a:tr h="1635626">
                <a:tc>
                  <a:txBody>
                    <a:bodyPr/>
                    <a:lstStyle/>
                    <a:p>
                      <a:pPr marL="64770">
                        <a:lnSpc>
                          <a:spcPts val="1215"/>
                        </a:lnSpc>
                        <a:spcAft>
                          <a:spcPts val="0"/>
                        </a:spcAft>
                      </a:pPr>
                      <a:endParaRPr lang="en-US" sz="1050" b="1" spc="15" dirty="0">
                        <a:solidFill>
                          <a:srgbClr val="A50021"/>
                        </a:solidFill>
                        <a:effectLst/>
                        <a:latin typeface="+mj-lt"/>
                        <a:ea typeface="Verdana"/>
                        <a:cs typeface="Verdana"/>
                      </a:endParaRPr>
                    </a:p>
                    <a:p>
                      <a:pPr marL="64770">
                        <a:lnSpc>
                          <a:spcPts val="1215"/>
                        </a:lnSpc>
                        <a:spcAft>
                          <a:spcPts val="0"/>
                        </a:spcAft>
                      </a:pPr>
                      <a:endParaRPr lang="en-US" sz="1050" b="1" spc="15" dirty="0">
                        <a:solidFill>
                          <a:srgbClr val="A50021"/>
                        </a:solidFill>
                        <a:effectLst/>
                        <a:latin typeface="+mj-lt"/>
                        <a:ea typeface="Verdana"/>
                        <a:cs typeface="Verdana"/>
                      </a:endParaRPr>
                    </a:p>
                    <a:p>
                      <a:pPr marL="64770">
                        <a:lnSpc>
                          <a:spcPts val="1215"/>
                        </a:lnSpc>
                        <a:spcAft>
                          <a:spcPts val="0"/>
                        </a:spcAft>
                      </a:pPr>
                      <a:r>
                        <a:rPr lang="en-US" sz="1050" b="1" spc="15" dirty="0" err="1">
                          <a:solidFill>
                            <a:srgbClr val="A50021"/>
                          </a:solidFill>
                          <a:effectLst/>
                          <a:latin typeface="+mj-lt"/>
                          <a:ea typeface="Verdana"/>
                          <a:cs typeface="Verdana"/>
                        </a:rPr>
                        <a:t>Entro</a:t>
                      </a:r>
                      <a:r>
                        <a:rPr lang="en-US" sz="1050" b="1" spc="15" dirty="0">
                          <a:solidFill>
                            <a:srgbClr val="A50021"/>
                          </a:solidFill>
                          <a:effectLst/>
                          <a:latin typeface="+mj-lt"/>
                          <a:ea typeface="Verdana"/>
                          <a:cs typeface="Verdana"/>
                        </a:rPr>
                        <a:t> </a:t>
                      </a:r>
                      <a:r>
                        <a:rPr kumimoji="0" lang="en-US" sz="1050" b="1" kern="1200" spc="15" dirty="0" err="1">
                          <a:solidFill>
                            <a:srgbClr val="A50021"/>
                          </a:solidFill>
                          <a:effectLst/>
                          <a:latin typeface="+mj-lt"/>
                          <a:ea typeface="Verdana"/>
                          <a:cs typeface="Verdana"/>
                        </a:rPr>
                        <a:t>settembr</a:t>
                      </a:r>
                      <a:r>
                        <a:rPr lang="en-US" sz="1050" b="1" spc="15" dirty="0" err="1">
                          <a:solidFill>
                            <a:srgbClr val="A50021"/>
                          </a:solidFill>
                          <a:effectLst/>
                          <a:latin typeface="+mj-lt"/>
                          <a:ea typeface="Verdana"/>
                          <a:cs typeface="Verdana"/>
                        </a:rPr>
                        <a:t>e</a:t>
                      </a:r>
                      <a:r>
                        <a:rPr lang="en-US" sz="1050" b="1" spc="15" dirty="0">
                          <a:solidFill>
                            <a:srgbClr val="A50021"/>
                          </a:solidFill>
                          <a:effectLst/>
                          <a:latin typeface="+mj-lt"/>
                          <a:ea typeface="Verdana"/>
                          <a:cs typeface="Verdana"/>
                        </a:rPr>
                        <a:t> 2022</a:t>
                      </a:r>
                    </a:p>
                  </a:txBody>
                  <a:tcPr marL="137160" marR="137160" marT="137160" marB="137160">
                    <a:noFill/>
                  </a:tcPr>
                </a:tc>
                <a:tc>
                  <a:txBody>
                    <a:bodyPr/>
                    <a:lstStyle/>
                    <a:p>
                      <a:pPr marL="64770">
                        <a:lnSpc>
                          <a:spcPts val="1215"/>
                        </a:lnSpc>
                        <a:spcAft>
                          <a:spcPts val="0"/>
                        </a:spcAft>
                      </a:pPr>
                      <a:endParaRPr lang="en-US" sz="1050" b="1" spc="15" dirty="0">
                        <a:solidFill>
                          <a:srgbClr val="A50021"/>
                        </a:solidFill>
                        <a:effectLst/>
                        <a:latin typeface="+mj-lt"/>
                        <a:ea typeface="Verdana"/>
                        <a:cs typeface="Verdana"/>
                      </a:endParaRPr>
                    </a:p>
                  </a:txBody>
                  <a:tcPr marL="137160" marR="137160" marT="137160" marB="137160">
                    <a:noFill/>
                  </a:tcPr>
                </a:tc>
                <a:tc>
                  <a:txBody>
                    <a:bodyPr/>
                    <a:lstStyle/>
                    <a:p>
                      <a:pPr marL="244800" lvl="0" indent="-172800" algn="l">
                        <a:lnSpc>
                          <a:spcPct val="100000"/>
                        </a:lnSpc>
                        <a:spcBef>
                          <a:spcPts val="0"/>
                        </a:spcBef>
                        <a:spcAft>
                          <a:spcPts val="600"/>
                        </a:spcAft>
                        <a:buFont typeface="Wingdings" panose="05000000000000000000" pitchFamily="2" charset="2"/>
                        <a:buChar char="§"/>
                      </a:pPr>
                      <a:endParaRPr lang="it-IT" sz="1100" spc="-5" dirty="0">
                        <a:solidFill>
                          <a:schemeClr val="tx1"/>
                        </a:solidFill>
                        <a:effectLst/>
                      </a:endParaRPr>
                    </a:p>
                    <a:p>
                      <a:pPr marL="244800" lvl="0" indent="-172800" algn="l">
                        <a:lnSpc>
                          <a:spcPct val="100000"/>
                        </a:lnSpc>
                        <a:spcBef>
                          <a:spcPts val="0"/>
                        </a:spcBef>
                        <a:spcAft>
                          <a:spcPts val="600"/>
                        </a:spcAft>
                        <a:buFont typeface="Wingdings" panose="05000000000000000000" pitchFamily="2" charset="2"/>
                        <a:buChar char="§"/>
                      </a:pPr>
                      <a:endParaRPr lang="it-IT" sz="1200" spc="-5" dirty="0">
                        <a:solidFill>
                          <a:schemeClr val="tx1"/>
                        </a:solidFill>
                        <a:effectLst/>
                        <a:latin typeface="+mj-lt"/>
                      </a:endParaRPr>
                    </a:p>
                    <a:p>
                      <a:pPr marL="244800" lvl="0" indent="-172800" algn="l">
                        <a:lnSpc>
                          <a:spcPct val="100000"/>
                        </a:lnSpc>
                        <a:spcBef>
                          <a:spcPts val="0"/>
                        </a:spcBef>
                        <a:spcAft>
                          <a:spcPts val="600"/>
                        </a:spcAft>
                        <a:buFont typeface="Wingdings" panose="05000000000000000000" pitchFamily="2" charset="2"/>
                        <a:buChar char="§"/>
                      </a:pPr>
                      <a:r>
                        <a:rPr lang="it-IT" sz="1200" spc="-5" dirty="0">
                          <a:solidFill>
                            <a:schemeClr val="tx1"/>
                          </a:solidFill>
                          <a:effectLst/>
                          <a:latin typeface="+mj-lt"/>
                        </a:rPr>
                        <a:t>Insediamento nuovo Consiglio</a:t>
                      </a:r>
                    </a:p>
                    <a:p>
                      <a:pPr marL="244800" lvl="0" indent="-172800" algn="l">
                        <a:lnSpc>
                          <a:spcPct val="100000"/>
                        </a:lnSpc>
                        <a:spcBef>
                          <a:spcPts val="0"/>
                        </a:spcBef>
                        <a:spcAft>
                          <a:spcPts val="0"/>
                        </a:spcAft>
                        <a:buFont typeface="Wingdings" panose="05000000000000000000" pitchFamily="2" charset="2"/>
                        <a:buChar char="§"/>
                      </a:pPr>
                      <a:r>
                        <a:rPr lang="it-IT" sz="1200" spc="-5" dirty="0">
                          <a:solidFill>
                            <a:schemeClr val="tx1"/>
                          </a:solidFill>
                          <a:effectLst/>
                          <a:latin typeface="+mj-lt"/>
                        </a:rPr>
                        <a:t>Nomina del Presidente </a:t>
                      </a:r>
                      <a:r>
                        <a:rPr lang="it-IT" sz="1200" b="0" spc="-5" dirty="0">
                          <a:solidFill>
                            <a:schemeClr val="tx1"/>
                          </a:solidFill>
                          <a:effectLst/>
                          <a:latin typeface="+mj-lt"/>
                        </a:rPr>
                        <a:t>(</a:t>
                      </a:r>
                      <a:r>
                        <a:rPr lang="it-IT" sz="1200" b="0" i="1" dirty="0">
                          <a:solidFill>
                            <a:schemeClr val="tx1"/>
                          </a:solidFill>
                          <a:effectLst/>
                          <a:latin typeface="+mj-lt"/>
                        </a:rPr>
                        <a:t>deve essere eletto entro 30 gg con la maggioranza dei due terzi dei componenti del Consiglio</a:t>
                      </a:r>
                      <a:r>
                        <a:rPr lang="it-IT" sz="1200" b="0" i="1" dirty="0">
                          <a:solidFill>
                            <a:schemeClr val="tx1"/>
                          </a:solidFill>
                          <a:effectLst/>
                        </a:rPr>
                        <a:t>)</a:t>
                      </a:r>
                      <a:endParaRPr lang="it-IT" sz="1200" dirty="0">
                        <a:solidFill>
                          <a:schemeClr val="tx1"/>
                        </a:solidFill>
                        <a:effectLst/>
                      </a:endParaRPr>
                    </a:p>
                    <a:p>
                      <a:pPr marL="72000" lvl="0" indent="0" algn="l">
                        <a:lnSpc>
                          <a:spcPct val="100000"/>
                        </a:lnSpc>
                        <a:spcBef>
                          <a:spcPts val="0"/>
                        </a:spcBef>
                        <a:spcAft>
                          <a:spcPts val="0"/>
                        </a:spcAft>
                        <a:buFont typeface="Wingdings" panose="05000000000000000000" pitchFamily="2" charset="2"/>
                        <a:buNone/>
                      </a:pPr>
                      <a:endParaRPr kumimoji="0" lang="it-IT" sz="1100" kern="1200" spc="-5" dirty="0">
                        <a:solidFill>
                          <a:schemeClr val="tx1"/>
                        </a:solidFill>
                        <a:effectLst/>
                        <a:latin typeface="+mn-lt"/>
                        <a:ea typeface="Verdana"/>
                        <a:cs typeface="Verdana"/>
                      </a:endParaRPr>
                    </a:p>
                  </a:txBody>
                  <a:tcPr marL="137160" marR="137160" marT="137160" marB="137160">
                    <a:noFill/>
                  </a:tcPr>
                </a:tc>
                <a:extLst>
                  <a:ext uri="{0D108BD9-81ED-4DB2-BD59-A6C34878D82A}">
                    <a16:rowId xmlns:a16="http://schemas.microsoft.com/office/drawing/2014/main" val="10000"/>
                  </a:ext>
                </a:extLst>
              </a:tr>
              <a:tr h="2812277">
                <a:tc>
                  <a:txBody>
                    <a:bodyPr/>
                    <a:lstStyle/>
                    <a:p>
                      <a:pPr algn="l">
                        <a:lnSpc>
                          <a:spcPct val="115000"/>
                        </a:lnSpc>
                      </a:pPr>
                      <a:r>
                        <a:rPr kumimoji="0" lang="it-IT" sz="1050" b="1" kern="1200" spc="15" dirty="0">
                          <a:solidFill>
                            <a:srgbClr val="A50021"/>
                          </a:solidFill>
                          <a:effectLst/>
                          <a:latin typeface="+mj-lt"/>
                          <a:ea typeface="Verdana"/>
                          <a:cs typeface="Times New Roman" panose="02020603050405020304" pitchFamily="18" charset="0"/>
                        </a:rPr>
                        <a:t> </a:t>
                      </a:r>
                    </a:p>
                    <a:p>
                      <a:pPr algn="l">
                        <a:lnSpc>
                          <a:spcPct val="115000"/>
                        </a:lnSpc>
                      </a:pPr>
                      <a:endParaRPr kumimoji="0" lang="it-IT" sz="1050" b="1" kern="1200" spc="15" dirty="0">
                        <a:solidFill>
                          <a:srgbClr val="A50021"/>
                        </a:solidFill>
                        <a:effectLst/>
                        <a:latin typeface="+mj-lt"/>
                        <a:ea typeface="Verdana"/>
                        <a:cs typeface="Times New Roman" panose="02020603050405020304" pitchFamily="18" charset="0"/>
                      </a:endParaRPr>
                    </a:p>
                    <a:p>
                      <a:pPr algn="l">
                        <a:lnSpc>
                          <a:spcPct val="115000"/>
                        </a:lnSpc>
                      </a:pPr>
                      <a:endParaRPr kumimoji="0" lang="it-IT" sz="1050" b="1" kern="1200" spc="15" dirty="0">
                        <a:solidFill>
                          <a:srgbClr val="A50021"/>
                        </a:solidFill>
                        <a:effectLst/>
                        <a:latin typeface="+mj-lt"/>
                        <a:ea typeface="Verdana"/>
                        <a:cs typeface="Times New Roman" panose="02020603050405020304" pitchFamily="18" charset="0"/>
                      </a:endParaRPr>
                    </a:p>
                    <a:p>
                      <a:pPr algn="l">
                        <a:lnSpc>
                          <a:spcPct val="115000"/>
                        </a:lnSpc>
                      </a:pPr>
                      <a:r>
                        <a:rPr kumimoji="0" lang="it-IT" sz="1050" b="1" kern="1200" spc="15" dirty="0">
                          <a:solidFill>
                            <a:srgbClr val="A50021"/>
                          </a:solidFill>
                          <a:effectLst/>
                          <a:latin typeface="+mj-lt"/>
                          <a:ea typeface="Verdana"/>
                          <a:cs typeface="Times New Roman" panose="02020603050405020304" pitchFamily="18" charset="0"/>
                        </a:rPr>
                        <a:t>Nella riunione   immediatamente successiva a quella di nomina del Presidente</a:t>
                      </a:r>
                    </a:p>
                  </a:txBody>
                  <a:tcPr marL="44450" marR="44450" marT="0" marB="0"/>
                </a:tc>
                <a:tc>
                  <a:txBody>
                    <a:bodyPr/>
                    <a:lstStyle/>
                    <a:p>
                      <a:pPr>
                        <a:lnSpc>
                          <a:spcPct val="115000"/>
                        </a:lnSpc>
                      </a:pPr>
                      <a:endParaRPr kumimoji="0" lang="it-IT" sz="1050" b="1" kern="1200" spc="15" dirty="0">
                        <a:solidFill>
                          <a:srgbClr val="A50021"/>
                        </a:solidFill>
                        <a:effectLst/>
                        <a:latin typeface="+mj-lt"/>
                        <a:ea typeface="Verdana"/>
                        <a:cs typeface="Times New Roman" panose="02020603050405020304" pitchFamily="18" charset="0"/>
                      </a:endParaRPr>
                    </a:p>
                  </a:txBody>
                  <a:tcPr marL="44450" marR="44450" marT="0" marB="0"/>
                </a:tc>
                <a:tc>
                  <a:txBody>
                    <a:bodyPr/>
                    <a:lstStyle/>
                    <a:p>
                      <a:pPr algn="just">
                        <a:lnSpc>
                          <a:spcPct val="115000"/>
                        </a:lnSpc>
                        <a:spcAft>
                          <a:spcPts val="600"/>
                        </a:spcAft>
                      </a:pPr>
                      <a:endParaRPr lang="it-IT" sz="1100" dirty="0">
                        <a:effectLst/>
                        <a:latin typeface="+mj-lt"/>
                        <a:ea typeface="Times New Roman" panose="02020603050405020304" pitchFamily="18" charset="0"/>
                        <a:cs typeface="Times New Roman" panose="02020603050405020304" pitchFamily="18" charset="0"/>
                      </a:endParaRPr>
                    </a:p>
                    <a:p>
                      <a:pPr algn="just">
                        <a:lnSpc>
                          <a:spcPct val="115000"/>
                        </a:lnSpc>
                        <a:spcAft>
                          <a:spcPts val="600"/>
                        </a:spcAft>
                      </a:pPr>
                      <a:endParaRPr lang="it-IT" sz="1100" dirty="0">
                        <a:effectLst/>
                        <a:latin typeface="+mj-lt"/>
                        <a:ea typeface="Times New Roman" panose="02020603050405020304" pitchFamily="18" charset="0"/>
                        <a:cs typeface="Times New Roman" panose="02020603050405020304" pitchFamily="18" charset="0"/>
                      </a:endParaRPr>
                    </a:p>
                    <a:p>
                      <a:pPr algn="just">
                        <a:lnSpc>
                          <a:spcPct val="115000"/>
                        </a:lnSpc>
                        <a:spcAft>
                          <a:spcPts val="600"/>
                        </a:spcAft>
                      </a:pPr>
                      <a:r>
                        <a:rPr lang="it-IT" sz="1100" dirty="0">
                          <a:effectLst/>
                          <a:latin typeface="+mj-lt"/>
                          <a:ea typeface="Times New Roman" panose="02020603050405020304" pitchFamily="18" charset="0"/>
                          <a:cs typeface="Times New Roman" panose="02020603050405020304" pitchFamily="18" charset="0"/>
                        </a:rPr>
                        <a:t>Il Consiglio, con votazione a scrutinio segreto, </a:t>
                      </a:r>
                      <a:r>
                        <a:rPr lang="it-IT" sz="1100" b="1" dirty="0">
                          <a:effectLst/>
                          <a:latin typeface="+mj-lt"/>
                          <a:ea typeface="Times New Roman" panose="02020603050405020304" pitchFamily="18" charset="0"/>
                          <a:cs typeface="Times New Roman" panose="02020603050405020304" pitchFamily="18" charset="0"/>
                        </a:rPr>
                        <a:t>nomina la Giunta (composta da Presidente + 7 membri*)        </a:t>
                      </a:r>
                      <a:r>
                        <a:rPr lang="it-IT" sz="1100" b="0" dirty="0">
                          <a:effectLst/>
                          <a:latin typeface="+mj-lt"/>
                          <a:ea typeface="Times New Roman" panose="02020603050405020304" pitchFamily="18" charset="0"/>
                          <a:cs typeface="Times New Roman" panose="02020603050405020304" pitchFamily="18" charset="0"/>
                        </a:rPr>
                        <a:t>(A</a:t>
                      </a:r>
                      <a:r>
                        <a:rPr lang="it-IT" sz="1100" dirty="0">
                          <a:effectLst/>
                          <a:latin typeface="+mj-lt"/>
                          <a:ea typeface="Times New Roman" panose="02020603050405020304" pitchFamily="18" charset="0"/>
                          <a:cs typeface="Times New Roman" panose="02020603050405020304" pitchFamily="18" charset="0"/>
                        </a:rPr>
                        <a:t>rt. 12 dm n. 156/2011)</a:t>
                      </a:r>
                    </a:p>
                    <a:p>
                      <a:pPr algn="just">
                        <a:lnSpc>
                          <a:spcPct val="115000"/>
                        </a:lnSpc>
                        <a:spcAft>
                          <a:spcPts val="600"/>
                        </a:spcAft>
                      </a:pPr>
                      <a:endParaRPr lang="it-IT" sz="1100" dirty="0">
                        <a:effectLst/>
                        <a:latin typeface="+mj-lt"/>
                        <a:ea typeface="Times New Roman" panose="02020603050405020304" pitchFamily="18" charset="0"/>
                        <a:cs typeface="Times New Roman" panose="02020603050405020304" pitchFamily="18" charset="0"/>
                      </a:endParaRPr>
                    </a:p>
                    <a:p>
                      <a:pPr algn="just">
                        <a:lnSpc>
                          <a:spcPct val="115000"/>
                        </a:lnSpc>
                        <a:spcAft>
                          <a:spcPts val="600"/>
                        </a:spcAft>
                      </a:pPr>
                      <a:endParaRPr kumimoji="0" lang="it-IT" sz="1000" kern="1200" dirty="0">
                        <a:solidFill>
                          <a:schemeClr val="tx1"/>
                        </a:solidFill>
                        <a:effectLst/>
                        <a:latin typeface="+mj-lt"/>
                        <a:ea typeface="+mn-ea"/>
                        <a:cs typeface="+mn-cs"/>
                      </a:endParaRPr>
                    </a:p>
                    <a:p>
                      <a:pPr algn="just">
                        <a:lnSpc>
                          <a:spcPct val="115000"/>
                        </a:lnSpc>
                        <a:spcAft>
                          <a:spcPts val="600"/>
                        </a:spcAft>
                      </a:pPr>
                      <a:endParaRPr kumimoji="0" lang="it-IT" sz="1000" kern="1200" dirty="0">
                        <a:solidFill>
                          <a:schemeClr val="tx1"/>
                        </a:solidFill>
                        <a:effectLst/>
                        <a:latin typeface="+mj-lt"/>
                        <a:ea typeface="+mn-ea"/>
                        <a:cs typeface="+mn-cs"/>
                      </a:endParaRPr>
                    </a:p>
                    <a:p>
                      <a:pPr algn="just">
                        <a:lnSpc>
                          <a:spcPct val="115000"/>
                        </a:lnSpc>
                        <a:spcAft>
                          <a:spcPts val="600"/>
                        </a:spcAft>
                      </a:pPr>
                      <a:r>
                        <a:rPr kumimoji="0" lang="it-IT" sz="1000" kern="1200" dirty="0">
                          <a:solidFill>
                            <a:schemeClr val="tx1"/>
                          </a:solidFill>
                          <a:effectLst/>
                          <a:latin typeface="+mj-lt"/>
                          <a:ea typeface="+mn-ea"/>
                          <a:cs typeface="+mn-cs"/>
                        </a:rPr>
                        <a:t>*Il D.lgs. n. 219/2016 ha modificato l’art. 14 della L. n. 580/1993 stabilendo che la Giunta è composta dal presidente e da un numero di membri pari a 7 per le Camere con oltre 80.000 imprese. Lo stesso decreto ha stabilito che </a:t>
                      </a:r>
                      <a:r>
                        <a:rPr kumimoji="0" lang="it-IT" sz="1000" b="1" kern="1200" dirty="0">
                          <a:solidFill>
                            <a:schemeClr val="tx1"/>
                          </a:solidFill>
                          <a:effectLst/>
                          <a:latin typeface="+mj-lt"/>
                          <a:ea typeface="+mn-ea"/>
                          <a:cs typeface="+mn-cs"/>
                        </a:rPr>
                        <a:t>il mandato dei suoi membri è rinnovabile per una sola volta</a:t>
                      </a:r>
                      <a:endParaRPr lang="it-IT" sz="1000" dirty="0">
                        <a:effectLst/>
                        <a:latin typeface="+mj-lt"/>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10001"/>
                  </a:ext>
                </a:extLst>
              </a:tr>
            </a:tbl>
          </a:graphicData>
        </a:graphic>
      </p:graphicFrame>
      <p:sp>
        <p:nvSpPr>
          <p:cNvPr id="8" name="Rectangle 2"/>
          <p:cNvSpPr>
            <a:spLocks noChangeArrowheads="1"/>
          </p:cNvSpPr>
          <p:nvPr/>
        </p:nvSpPr>
        <p:spPr bwMode="auto">
          <a:xfrm>
            <a:off x="0" y="333375"/>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7" name="Text Box 3"/>
          <p:cNvSpPr txBox="1">
            <a:spLocks noChangeArrowheads="1"/>
          </p:cNvSpPr>
          <p:nvPr/>
        </p:nvSpPr>
        <p:spPr bwMode="auto">
          <a:xfrm>
            <a:off x="334963" y="1084263"/>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I termini</a:t>
            </a:r>
          </a:p>
        </p:txBody>
      </p:sp>
    </p:spTree>
    <p:extLst>
      <p:ext uri="{BB962C8B-B14F-4D97-AF65-F5344CB8AC3E}">
        <p14:creationId xmlns:p14="http://schemas.microsoft.com/office/powerpoint/2010/main" val="1483584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8731" y="309312"/>
            <a:ext cx="9144000" cy="1419225"/>
          </a:xfrm>
          <a:prstGeom prst="rect">
            <a:avLst/>
          </a:prstGeom>
          <a:solidFill>
            <a:srgbClr val="A50021"/>
          </a:solidFill>
          <a:ln w="9525">
            <a:solidFill>
              <a:srgbClr val="A5002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0"/>
              </a:spcBef>
              <a:buClrTx/>
              <a:buSzTx/>
              <a:buFontTx/>
              <a:buNone/>
            </a:pPr>
            <a:endParaRPr lang="it-IT" altLang="it-IT" sz="2400" dirty="0">
              <a:latin typeface="Times New Roman" pitchFamily="18" charset="0"/>
            </a:endParaRPr>
          </a:p>
        </p:txBody>
      </p:sp>
      <p:sp>
        <p:nvSpPr>
          <p:cNvPr id="4100" name="Text Box 4"/>
          <p:cNvSpPr txBox="1">
            <a:spLocks noChangeArrowheads="1"/>
          </p:cNvSpPr>
          <p:nvPr/>
        </p:nvSpPr>
        <p:spPr bwMode="auto">
          <a:xfrm>
            <a:off x="332014" y="1991868"/>
            <a:ext cx="847725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marL="0" indent="0" algn="just">
              <a:defRPr/>
            </a:pPr>
            <a:r>
              <a:rPr lang="it-IT" dirty="0">
                <a:latin typeface="Verdana" pitchFamily="34" charset="0"/>
              </a:rPr>
              <a:t>Si ricorda che:</a:t>
            </a:r>
          </a:p>
          <a:p>
            <a:pPr marL="0" indent="0" algn="just">
              <a:defRPr/>
            </a:pPr>
            <a:endParaRPr lang="it-IT" sz="2800" b="1" dirty="0">
              <a:latin typeface="Verdana" pitchFamily="34" charset="0"/>
            </a:endParaRPr>
          </a:p>
          <a:p>
            <a:pPr marL="285750" indent="-285750">
              <a:buFont typeface="Wingdings" panose="05000000000000000000" pitchFamily="2" charset="2"/>
              <a:buChar char="Ø"/>
              <a:defRPr/>
            </a:pPr>
            <a:r>
              <a:rPr lang="it-IT" sz="1600" dirty="0">
                <a:latin typeface="+mj-lt"/>
              </a:rPr>
              <a:t>I dati previsti dagli allegati A, B, C, D devono far riferimento al </a:t>
            </a:r>
            <a:r>
              <a:rPr lang="it-IT" sz="1600" b="1" dirty="0">
                <a:latin typeface="+mj-lt"/>
              </a:rPr>
              <a:t>31/12/2021 </a:t>
            </a:r>
            <a:r>
              <a:rPr lang="it-IT" sz="1600" dirty="0">
                <a:latin typeface="+mj-lt"/>
              </a:rPr>
              <a:t>(artt. 2 e 3 DM 156/2011).</a:t>
            </a:r>
          </a:p>
          <a:p>
            <a:pPr marL="285750" indent="-285750">
              <a:buFont typeface="Wingdings" panose="05000000000000000000" pitchFamily="2" charset="2"/>
              <a:buChar char="Ø"/>
              <a:defRPr/>
            </a:pPr>
            <a:endParaRPr lang="it-IT" sz="1600" dirty="0">
              <a:latin typeface="+mj-lt"/>
            </a:endParaRPr>
          </a:p>
          <a:p>
            <a:pPr marL="285750" indent="-285750">
              <a:buFont typeface="Wingdings" panose="05000000000000000000" pitchFamily="2" charset="2"/>
              <a:buChar char="Ø"/>
              <a:defRPr/>
            </a:pPr>
            <a:r>
              <a:rPr lang="it-IT" sz="1600" dirty="0">
                <a:latin typeface="+mj-lt"/>
              </a:rPr>
              <a:t>I settori economici dell’</a:t>
            </a:r>
            <a:r>
              <a:rPr lang="it-IT" sz="1600" b="1" dirty="0">
                <a:latin typeface="+mj-lt"/>
              </a:rPr>
              <a:t>agricoltura, delle assicurazioni, del commercio, del credito, dell’industria, dei servizi alle imprese, dei trasporti e spedizioni, e del turismo, </a:t>
            </a:r>
            <a:r>
              <a:rPr lang="it-IT" sz="1600" dirty="0">
                <a:latin typeface="+mj-lt"/>
              </a:rPr>
              <a:t>di cui all’articolo 10, comma 2, della legge </a:t>
            </a:r>
            <a:r>
              <a:rPr lang="it-IT" sz="1600" dirty="0">
                <a:latin typeface="Verdana"/>
              </a:rPr>
              <a:t>L. n. 580/1993</a:t>
            </a:r>
            <a:r>
              <a:rPr lang="it-IT" sz="1600" dirty="0">
                <a:solidFill>
                  <a:srgbClr val="4E8542"/>
                </a:solidFill>
                <a:latin typeface="Verdana"/>
              </a:rPr>
              <a:t> </a:t>
            </a:r>
            <a:r>
              <a:rPr lang="it-IT" sz="1600" dirty="0">
                <a:latin typeface="+mj-lt"/>
              </a:rPr>
              <a:t>, sono individuati sulla base della classificazione ufficiale delle attività economiche definite a livello italiano da ATECO (art. 2, DM n. 155/2011).</a:t>
            </a:r>
          </a:p>
          <a:p>
            <a:pPr marL="285750" indent="-285750">
              <a:buFont typeface="Wingdings" panose="05000000000000000000" pitchFamily="2" charset="2"/>
              <a:buChar char="Ø"/>
              <a:defRPr/>
            </a:pPr>
            <a:endParaRPr lang="it-IT" sz="1600" dirty="0">
              <a:latin typeface="+mj-lt"/>
            </a:endParaRPr>
          </a:p>
          <a:p>
            <a:pPr marL="285750" indent="-285750">
              <a:buFont typeface="Wingdings" panose="05000000000000000000" pitchFamily="2" charset="2"/>
              <a:buChar char="Ø"/>
              <a:defRPr/>
            </a:pPr>
            <a:r>
              <a:rPr lang="it-IT" sz="1600" dirty="0">
                <a:latin typeface="+mj-lt"/>
              </a:rPr>
              <a:t>Il settore dell’</a:t>
            </a:r>
            <a:r>
              <a:rPr lang="it-IT" sz="1600" b="1" dirty="0">
                <a:latin typeface="+mj-lt"/>
              </a:rPr>
              <a:t>artigianato</a:t>
            </a:r>
            <a:r>
              <a:rPr lang="it-IT" sz="1600" dirty="0">
                <a:latin typeface="+mj-lt"/>
              </a:rPr>
              <a:t> è individuato sulla base delle imprese come definite dall’articolo 3 della legge 8 agosto 1985, n. 443 - legge quadro artigianato (art. 2 DM 155/2011).</a:t>
            </a:r>
          </a:p>
        </p:txBody>
      </p:sp>
      <p:sp>
        <p:nvSpPr>
          <p:cNvPr id="2" name="Segnaposto numero diapositiva 1"/>
          <p:cNvSpPr>
            <a:spLocks noGrp="1"/>
          </p:cNvSpPr>
          <p:nvPr>
            <p:ph type="sldNum" sz="quarter" idx="12"/>
          </p:nvPr>
        </p:nvSpPr>
        <p:spPr/>
        <p:txBody>
          <a:bodyPr/>
          <a:lstStyle/>
          <a:p>
            <a:pPr>
              <a:defRPr/>
            </a:pPr>
            <a:fld id="{3F50FB6E-DE03-4B0F-BF1E-3D8DAE47D7AC}" type="slidenum">
              <a:rPr lang="it-IT" smtClean="0"/>
              <a:pPr>
                <a:defRPr/>
              </a:pPr>
              <a:t>9</a:t>
            </a:fld>
            <a:endParaRPr lang="it-IT" dirty="0"/>
          </a:p>
        </p:txBody>
      </p:sp>
      <p:sp>
        <p:nvSpPr>
          <p:cNvPr id="6" name="Text Box 3"/>
          <p:cNvSpPr txBox="1">
            <a:spLocks noChangeArrowheads="1"/>
          </p:cNvSpPr>
          <p:nvPr/>
        </p:nvSpPr>
        <p:spPr bwMode="auto">
          <a:xfrm>
            <a:off x="334963" y="817563"/>
            <a:ext cx="84566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ts val="250"/>
              </a:spcBef>
              <a:buClr>
                <a:schemeClr val="accent1"/>
              </a:buClr>
              <a:buSzPct val="80000"/>
              <a:buFont typeface="Wingdings 2" pitchFamily="18" charset="2"/>
              <a:buChar char=""/>
              <a:defRPr sz="2800">
                <a:solidFill>
                  <a:schemeClr val="tx1"/>
                </a:solidFill>
                <a:latin typeface="Verdana" pitchFamily="34" charset="0"/>
              </a:defRPr>
            </a:lvl1pPr>
            <a:lvl2pPr marL="742950" indent="-285750" eaLnBrk="0" hangingPunct="0">
              <a:spcBef>
                <a:spcPts val="250"/>
              </a:spcBef>
              <a:buClr>
                <a:schemeClr val="accent1"/>
              </a:buClr>
              <a:buSzPct val="100000"/>
              <a:buFont typeface="Verdana" pitchFamily="34" charset="0"/>
              <a:buChar char="◦"/>
              <a:defRPr sz="2400">
                <a:solidFill>
                  <a:schemeClr val="tx1"/>
                </a:solidFill>
                <a:latin typeface="Verdana" pitchFamily="34" charset="0"/>
              </a:defRPr>
            </a:lvl2pPr>
            <a:lvl3pPr marL="1143000" indent="-228600" eaLnBrk="0" hangingPunct="0">
              <a:spcBef>
                <a:spcPts val="250"/>
              </a:spcBef>
              <a:buClr>
                <a:srgbClr val="ED3742"/>
              </a:buClr>
              <a:buSzPct val="100000"/>
              <a:buFont typeface="Wingdings 2" pitchFamily="18" charset="2"/>
              <a:buChar char=""/>
              <a:defRPr sz="2200">
                <a:solidFill>
                  <a:schemeClr val="tx1"/>
                </a:solidFill>
                <a:latin typeface="Verdana" pitchFamily="34" charset="0"/>
              </a:defRPr>
            </a:lvl3pPr>
            <a:lvl4pPr marL="1600200" indent="-228600" eaLnBrk="0" hangingPunct="0">
              <a:spcBef>
                <a:spcPts val="225"/>
              </a:spcBef>
              <a:buClr>
                <a:srgbClr val="ED3742"/>
              </a:buClr>
              <a:buSzPct val="112000"/>
              <a:buFont typeface="Verdana" pitchFamily="34" charset="0"/>
              <a:buChar char="◦"/>
              <a:defRPr sz="1900">
                <a:solidFill>
                  <a:schemeClr val="tx1"/>
                </a:solidFill>
                <a:latin typeface="Verdana" pitchFamily="34" charset="0"/>
              </a:defRPr>
            </a:lvl4pPr>
            <a:lvl5pPr marL="2057400" indent="-228600" eaLnBrk="0" hangingPunct="0">
              <a:spcBef>
                <a:spcPts val="250"/>
              </a:spcBef>
              <a:buClr>
                <a:srgbClr val="4A85BF"/>
              </a:buClr>
              <a:buSzPct val="100000"/>
              <a:buFont typeface="Wingdings 2" pitchFamily="18" charset="2"/>
              <a:buChar char=""/>
              <a:defRPr>
                <a:solidFill>
                  <a:schemeClr val="tx1"/>
                </a:solidFill>
                <a:latin typeface="Verdana" pitchFamily="34" charset="0"/>
              </a:defRPr>
            </a:lvl5pPr>
            <a:lvl6pPr marL="25146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6pPr>
            <a:lvl7pPr marL="29718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7pPr>
            <a:lvl8pPr marL="34290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8pPr>
            <a:lvl9pPr marL="3886200" indent="-228600" eaLnBrk="0" fontAlgn="base" hangingPunct="0">
              <a:spcBef>
                <a:spcPts val="250"/>
              </a:spcBef>
              <a:spcAft>
                <a:spcPct val="0"/>
              </a:spcAft>
              <a:buClr>
                <a:srgbClr val="4A85BF"/>
              </a:buClr>
              <a:buSzPct val="100000"/>
              <a:buFont typeface="Wingdings 2" pitchFamily="18" charset="2"/>
              <a:buChar char=""/>
              <a:defRPr>
                <a:solidFill>
                  <a:schemeClr val="tx1"/>
                </a:solidFill>
                <a:latin typeface="Verdana" pitchFamily="34" charset="0"/>
              </a:defRPr>
            </a:lvl9pPr>
          </a:lstStyle>
          <a:p>
            <a:pPr eaLnBrk="1" hangingPunct="1">
              <a:spcBef>
                <a:spcPct val="50000"/>
              </a:spcBef>
              <a:buClrTx/>
              <a:buSzTx/>
              <a:buFontTx/>
              <a:buNone/>
            </a:pPr>
            <a:r>
              <a:rPr lang="it-IT" altLang="it-IT" dirty="0">
                <a:solidFill>
                  <a:schemeClr val="bg1"/>
                </a:solidFill>
              </a:rPr>
              <a:t>Dati rilevanti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tro">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tr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5277</TotalTime>
  <Words>5265</Words>
  <Application>Microsoft Office PowerPoint</Application>
  <PresentationFormat>Presentazione su schermo (4:3)</PresentationFormat>
  <Paragraphs>554</Paragraphs>
  <Slides>44</Slides>
  <Notes>3</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44</vt:i4>
      </vt:variant>
    </vt:vector>
  </HeadingPairs>
  <TitlesOfParts>
    <vt:vector size="52" baseType="lpstr">
      <vt:lpstr>Arial</vt:lpstr>
      <vt:lpstr>Calibri</vt:lpstr>
      <vt:lpstr>Times New Roman</vt:lpstr>
      <vt:lpstr>Titillium Web</vt:lpstr>
      <vt:lpstr>Verdana</vt:lpstr>
      <vt:lpstr>Wingdings</vt:lpstr>
      <vt:lpstr>Wingdings 2</vt:lpstr>
      <vt:lpstr>Astro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Pescatore</dc:creator>
  <cp:lastModifiedBy>Nadia Gianninoto</cp:lastModifiedBy>
  <cp:revision>645</cp:revision>
  <cp:lastPrinted>2022-02-09T16:29:33Z</cp:lastPrinted>
  <dcterms:created xsi:type="dcterms:W3CDTF">2011-02-24T10:20:16Z</dcterms:created>
  <dcterms:modified xsi:type="dcterms:W3CDTF">2022-03-08T10:17:08Z</dcterms:modified>
</cp:coreProperties>
</file>