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8" r:id="rId2"/>
    <p:sldId id="257" r:id="rId3"/>
    <p:sldId id="284" r:id="rId4"/>
    <p:sldId id="285" r:id="rId5"/>
    <p:sldId id="286" r:id="rId6"/>
    <p:sldId id="287" r:id="rId7"/>
    <p:sldId id="288" r:id="rId8"/>
    <p:sldId id="289" r:id="rId9"/>
    <p:sldId id="291" r:id="rId10"/>
    <p:sldId id="301" r:id="rId11"/>
    <p:sldId id="292" r:id="rId12"/>
    <p:sldId id="299" r:id="rId13"/>
    <p:sldId id="294" r:id="rId14"/>
    <p:sldId id="295" r:id="rId15"/>
    <p:sldId id="296" r:id="rId16"/>
    <p:sldId id="297" r:id="rId17"/>
  </p:sldIdLst>
  <p:sldSz cx="12192000" cy="6858000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3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856B0-FA16-404C-9B75-8543C72EC7A5}" type="datetimeFigureOut">
              <a:rPr lang="it-IT" smtClean="0"/>
              <a:t>21/05/2024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3B254-9F0C-4B59-908F-8F2CA11ED6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87002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856B0-FA16-404C-9B75-8543C72EC7A5}" type="datetimeFigureOut">
              <a:rPr lang="it-IT" smtClean="0"/>
              <a:t>21/05/2024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3B254-9F0C-4B59-908F-8F2CA11ED6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825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856B0-FA16-404C-9B75-8543C72EC7A5}" type="datetimeFigureOut">
              <a:rPr lang="it-IT" smtClean="0"/>
              <a:t>21/05/2024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3B254-9F0C-4B59-908F-8F2CA11ED6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2933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856B0-FA16-404C-9B75-8543C72EC7A5}" type="datetimeFigureOut">
              <a:rPr lang="it-IT" smtClean="0"/>
              <a:t>21/05/2024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3B254-9F0C-4B59-908F-8F2CA11ED6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8924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856B0-FA16-404C-9B75-8543C72EC7A5}" type="datetimeFigureOut">
              <a:rPr lang="it-IT" smtClean="0"/>
              <a:t>21/05/2024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3B254-9F0C-4B59-908F-8F2CA11ED6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57784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856B0-FA16-404C-9B75-8543C72EC7A5}" type="datetimeFigureOut">
              <a:rPr lang="it-IT" smtClean="0"/>
              <a:t>21/05/2024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3B254-9F0C-4B59-908F-8F2CA11ED6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0091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856B0-FA16-404C-9B75-8543C72EC7A5}" type="datetimeFigureOut">
              <a:rPr lang="it-IT" smtClean="0"/>
              <a:t>21/05/2024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3B254-9F0C-4B59-908F-8F2CA11ED6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6792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856B0-FA16-404C-9B75-8543C72EC7A5}" type="datetimeFigureOut">
              <a:rPr lang="it-IT" smtClean="0"/>
              <a:t>21/05/2024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3B254-9F0C-4B59-908F-8F2CA11ED6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7039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856B0-FA16-404C-9B75-8543C72EC7A5}" type="datetimeFigureOut">
              <a:rPr lang="it-IT" smtClean="0"/>
              <a:t>21/05/2024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3B254-9F0C-4B59-908F-8F2CA11ED6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039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856B0-FA16-404C-9B75-8543C72EC7A5}" type="datetimeFigureOut">
              <a:rPr lang="it-IT" smtClean="0"/>
              <a:t>21/05/2024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3B254-9F0C-4B59-908F-8F2CA11ED6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02829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856B0-FA16-404C-9B75-8543C72EC7A5}" type="datetimeFigureOut">
              <a:rPr lang="it-IT" smtClean="0"/>
              <a:t>21/05/2024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3B254-9F0C-4B59-908F-8F2CA11ED6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5626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C856B0-FA16-404C-9B75-8543C72EC7A5}" type="datetimeFigureOut">
              <a:rPr lang="it-IT" smtClean="0"/>
              <a:t>21/05/2024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A3B254-9F0C-4B59-908F-8F2CA11ED6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9475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12.tm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gistroimprese.it/" TargetMode="External"/><Relationship Id="rId2" Type="http://schemas.openxmlformats.org/officeDocument/2006/relationships/hyperlink" Target="http://webtelemaco.infocamere.it/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tmp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E62AE30A-6257-4B9D-9A16-C5CCF69AE151}"/>
              </a:ext>
            </a:extLst>
          </p:cNvPr>
          <p:cNvSpPr txBox="1"/>
          <p:nvPr/>
        </p:nvSpPr>
        <p:spPr>
          <a:xfrm>
            <a:off x="0" y="2284629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PRESENTAZIONE DELLA RENDICONTAZIONE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41C32D02-FE17-4606-9DDF-013DD35134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725" y="601201"/>
            <a:ext cx="1172567" cy="379866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D2786DF0-15F7-44D4-9342-1810859B65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2454" y="541404"/>
            <a:ext cx="998919" cy="499460"/>
          </a:xfrm>
          <a:prstGeom prst="rect">
            <a:avLst/>
          </a:prstGeom>
        </p:spPr>
      </p:pic>
      <p:grpSp>
        <p:nvGrpSpPr>
          <p:cNvPr id="7" name="Gruppo 6"/>
          <p:cNvGrpSpPr/>
          <p:nvPr/>
        </p:nvGrpSpPr>
        <p:grpSpPr>
          <a:xfrm>
            <a:off x="4568698" y="4381500"/>
            <a:ext cx="2682675" cy="1938992"/>
            <a:chOff x="2438400" y="1114425"/>
            <a:chExt cx="2682675" cy="1938992"/>
          </a:xfrm>
        </p:grpSpPr>
        <p:sp>
          <p:nvSpPr>
            <p:cNvPr id="8" name="CasellaDiTesto 7"/>
            <p:cNvSpPr txBox="1"/>
            <p:nvPr/>
          </p:nvSpPr>
          <p:spPr>
            <a:xfrm>
              <a:off x="2438400" y="1114425"/>
              <a:ext cx="1385316" cy="19389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0" b="1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C</a:t>
              </a:r>
            </a:p>
          </p:txBody>
        </p:sp>
        <p:sp>
          <p:nvSpPr>
            <p:cNvPr id="9" name="CasellaDiTesto 8"/>
            <p:cNvSpPr txBox="1"/>
            <p:nvPr/>
          </p:nvSpPr>
          <p:spPr>
            <a:xfrm>
              <a:off x="2876550" y="1891188"/>
              <a:ext cx="224452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400" b="1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ONNESSI 2024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93648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005EAE9C-ED07-E42B-87D7-121277AC0C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313" t="17458" r="23225" b="4746"/>
          <a:stretch/>
        </p:blipFill>
        <p:spPr>
          <a:xfrm>
            <a:off x="98800" y="1539092"/>
            <a:ext cx="6315351" cy="5076614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6631988" y="2553640"/>
            <a:ext cx="5302837" cy="11995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it-IT" sz="1600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1. Compilare i CAMPI OBBLIGATORI (Tipo pagamento e IBAN)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it-IT" sz="1600" dirty="0">
              <a:solidFill>
                <a:srgbClr val="000000"/>
              </a:solidFill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it-IT" sz="1600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2. Cliccare su </a:t>
            </a:r>
            <a:r>
              <a:rPr lang="it-IT" sz="1600" b="1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SCARICA MODELLO BASE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1C32D02-FE17-4606-9DDF-013DD35134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6700" y="1668001"/>
            <a:ext cx="1172567" cy="379866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D2786DF0-15F7-44D4-9342-1810859B65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4429" y="1608204"/>
            <a:ext cx="998919" cy="499460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E62AE30A-6257-4B9D-9A16-C5CCF69AE151}"/>
              </a:ext>
            </a:extLst>
          </p:cNvPr>
          <p:cNvSpPr txBox="1"/>
          <p:nvPr/>
        </p:nvSpPr>
        <p:spPr>
          <a:xfrm>
            <a:off x="163860" y="242294"/>
            <a:ext cx="80994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PRESENTAZIONE DELLA RENDICONTAZIONE</a:t>
            </a:r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633435">
            <a:off x="3734954" y="5778140"/>
            <a:ext cx="722253" cy="722253"/>
          </a:xfrm>
          <a:prstGeom prst="rect">
            <a:avLst/>
          </a:prstGeom>
        </p:spPr>
      </p:pic>
      <p:grpSp>
        <p:nvGrpSpPr>
          <p:cNvPr id="17" name="Gruppo 16"/>
          <p:cNvGrpSpPr/>
          <p:nvPr/>
        </p:nvGrpSpPr>
        <p:grpSpPr>
          <a:xfrm>
            <a:off x="9057929" y="-76200"/>
            <a:ext cx="2682675" cy="1938992"/>
            <a:chOff x="2438400" y="1114425"/>
            <a:chExt cx="2682675" cy="1938992"/>
          </a:xfrm>
        </p:grpSpPr>
        <p:sp>
          <p:nvSpPr>
            <p:cNvPr id="18" name="CasellaDiTesto 17"/>
            <p:cNvSpPr txBox="1"/>
            <p:nvPr/>
          </p:nvSpPr>
          <p:spPr>
            <a:xfrm>
              <a:off x="2438400" y="1114425"/>
              <a:ext cx="1385316" cy="19389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0" b="1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C</a:t>
              </a:r>
            </a:p>
          </p:txBody>
        </p:sp>
        <p:sp>
          <p:nvSpPr>
            <p:cNvPr id="19" name="CasellaDiTesto 18"/>
            <p:cNvSpPr txBox="1"/>
            <p:nvPr/>
          </p:nvSpPr>
          <p:spPr>
            <a:xfrm>
              <a:off x="2876550" y="1891188"/>
              <a:ext cx="224452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400" b="1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ONNESSI 2024</a:t>
              </a:r>
            </a:p>
          </p:txBody>
        </p:sp>
      </p:grpSp>
      <p:sp>
        <p:nvSpPr>
          <p:cNvPr id="2" name="Rettangolo 1">
            <a:extLst>
              <a:ext uri="{FF2B5EF4-FFF2-40B4-BE49-F238E27FC236}">
                <a16:creationId xmlns:a16="http://schemas.microsoft.com/office/drawing/2014/main" id="{0CB281C5-2E99-5811-9B83-156F96CD5AFD}"/>
              </a:ext>
            </a:extLst>
          </p:cNvPr>
          <p:cNvSpPr/>
          <p:nvPr/>
        </p:nvSpPr>
        <p:spPr>
          <a:xfrm>
            <a:off x="1457325" y="4619624"/>
            <a:ext cx="1752600" cy="1809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545847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529103" y="1668001"/>
            <a:ext cx="8093152" cy="26154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it-IT" sz="1600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Il modello base verrà scaricato nella cartella DOWLOAD del pc con una estensione .xml</a:t>
            </a:r>
          </a:p>
          <a:p>
            <a:pPr>
              <a:lnSpc>
                <a:spcPct val="115000"/>
              </a:lnSpc>
            </a:pPr>
            <a:r>
              <a:rPr lang="it-IT" sz="1600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Il file </a:t>
            </a:r>
            <a:r>
              <a:rPr lang="it-IT" sz="1600" b="1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NON deve essere rinominato o aperto</a:t>
            </a:r>
            <a:r>
              <a:rPr lang="it-IT" sz="1600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, ma può essere spostato in una qualsiasi cartella del pc per procedere con la FIRME DIGITALE. A seguito della firma risulterà una estensione </a:t>
            </a:r>
            <a:r>
              <a:rPr lang="it-IT" sz="1600" b="1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.xml.p7m</a:t>
            </a:r>
          </a:p>
          <a:p>
            <a:pPr>
              <a:lnSpc>
                <a:spcPct val="115000"/>
              </a:lnSpc>
            </a:pPr>
            <a:endParaRPr lang="it-IT" sz="1600" b="1" dirty="0">
              <a:solidFill>
                <a:srgbClr val="000000"/>
              </a:solidFill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</a:pPr>
            <a:r>
              <a:rPr lang="it-IT" sz="1600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Non appena il Modello Base viene scaricato, appare il pulsante</a:t>
            </a:r>
            <a:r>
              <a:rPr lang="it-IT" sz="1600" b="1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NUOVA PRATICA</a:t>
            </a:r>
            <a:r>
              <a:rPr lang="it-IT" sz="1600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, che deve essere cliccato per proseguire nella presentazione della rendicontazione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1C32D02-FE17-4606-9DDF-013DD35134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6700" y="1668001"/>
            <a:ext cx="1172567" cy="379866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D2786DF0-15F7-44D4-9342-1810859B65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4429" y="1608204"/>
            <a:ext cx="998919" cy="499460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E62AE30A-6257-4B9D-9A16-C5CCF69AE151}"/>
              </a:ext>
            </a:extLst>
          </p:cNvPr>
          <p:cNvSpPr txBox="1"/>
          <p:nvPr/>
        </p:nvSpPr>
        <p:spPr>
          <a:xfrm>
            <a:off x="451050" y="331230"/>
            <a:ext cx="80994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PRESENTAZIONE DELLA RENDICONTAZIONE</a:t>
            </a:r>
          </a:p>
        </p:txBody>
      </p:sp>
      <p:pic>
        <p:nvPicPr>
          <p:cNvPr id="8" name="Immagine 7" descr="Ritaglio schermata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229" y="4582670"/>
            <a:ext cx="8659053" cy="1772118"/>
          </a:xfrm>
          <a:prstGeom prst="rect">
            <a:avLst/>
          </a:prstGeom>
        </p:spPr>
      </p:pic>
      <p:pic>
        <p:nvPicPr>
          <p:cNvPr id="16" name="Immagin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194367">
            <a:off x="8337289" y="4943103"/>
            <a:ext cx="722253" cy="722253"/>
          </a:xfrm>
          <a:prstGeom prst="rect">
            <a:avLst/>
          </a:prstGeom>
        </p:spPr>
      </p:pic>
      <p:grpSp>
        <p:nvGrpSpPr>
          <p:cNvPr id="12" name="Gruppo 11"/>
          <p:cNvGrpSpPr/>
          <p:nvPr/>
        </p:nvGrpSpPr>
        <p:grpSpPr>
          <a:xfrm>
            <a:off x="9058275" y="-76200"/>
            <a:ext cx="2682675" cy="1938992"/>
            <a:chOff x="2438400" y="1114425"/>
            <a:chExt cx="2682675" cy="1938992"/>
          </a:xfrm>
        </p:grpSpPr>
        <p:sp>
          <p:nvSpPr>
            <p:cNvPr id="13" name="CasellaDiTesto 12"/>
            <p:cNvSpPr txBox="1"/>
            <p:nvPr/>
          </p:nvSpPr>
          <p:spPr>
            <a:xfrm>
              <a:off x="2438400" y="1114425"/>
              <a:ext cx="1385316" cy="19389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0" b="1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C</a:t>
              </a:r>
            </a:p>
          </p:txBody>
        </p:sp>
        <p:sp>
          <p:nvSpPr>
            <p:cNvPr id="14" name="CasellaDiTesto 13"/>
            <p:cNvSpPr txBox="1"/>
            <p:nvPr/>
          </p:nvSpPr>
          <p:spPr>
            <a:xfrm>
              <a:off x="2876550" y="1891188"/>
              <a:ext cx="224452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400" b="1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ONNESSI 2024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336606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14B46ED2-4430-D710-65C2-71EA89BC61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173" t="18365" r="22456" b="7823"/>
          <a:stretch/>
        </p:blipFill>
        <p:spPr>
          <a:xfrm>
            <a:off x="268145" y="1110466"/>
            <a:ext cx="7296423" cy="5574265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7677149" y="3051867"/>
            <a:ext cx="4236863" cy="13372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it-IT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Cliccare su </a:t>
            </a:r>
            <a:r>
              <a:rPr lang="it-IT" b="1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SCEGLI FILE</a:t>
            </a:r>
            <a:r>
              <a:rPr lang="it-IT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ed allegare il modello base firmato digitalmente (estensione .xml.p7m); cliccare su </a:t>
            </a:r>
            <a:r>
              <a:rPr lang="it-IT" b="1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AVVIA CREAZIONE</a:t>
            </a:r>
            <a:endParaRPr lang="it-IT" sz="1400" b="1" dirty="0">
              <a:solidFill>
                <a:srgbClr val="000000"/>
              </a:solidFill>
              <a:latin typeface="Century Gothic" panose="020B0502020202020204" pitchFamily="34" charset="0"/>
              <a:ea typeface="Calibri" panose="020F0502020204030204" pitchFamily="34" charset="0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1C32D02-FE17-4606-9DDF-013DD35134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6700" y="1668001"/>
            <a:ext cx="1172567" cy="379866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D2786DF0-15F7-44D4-9342-1810859B65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4429" y="1608204"/>
            <a:ext cx="998919" cy="499460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E62AE30A-6257-4B9D-9A16-C5CCF69AE151}"/>
              </a:ext>
            </a:extLst>
          </p:cNvPr>
          <p:cNvSpPr txBox="1"/>
          <p:nvPr/>
        </p:nvSpPr>
        <p:spPr>
          <a:xfrm>
            <a:off x="211950" y="-28307"/>
            <a:ext cx="809947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PRESENTAZIONE</a:t>
            </a:r>
            <a:r>
              <a:rPr lang="it-IT" sz="36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it-IT" sz="32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DELLA RENDICONTAZIONE</a:t>
            </a:r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02549">
            <a:off x="7071973" y="6078307"/>
            <a:ext cx="722253" cy="722253"/>
          </a:xfrm>
          <a:prstGeom prst="rect">
            <a:avLst/>
          </a:prstGeom>
        </p:spPr>
      </p:pic>
      <p:grpSp>
        <p:nvGrpSpPr>
          <p:cNvPr id="21" name="Gruppo 20"/>
          <p:cNvGrpSpPr/>
          <p:nvPr/>
        </p:nvGrpSpPr>
        <p:grpSpPr>
          <a:xfrm>
            <a:off x="9058275" y="-76200"/>
            <a:ext cx="2682675" cy="1938992"/>
            <a:chOff x="2438400" y="1114425"/>
            <a:chExt cx="2682675" cy="1938992"/>
          </a:xfrm>
        </p:grpSpPr>
        <p:sp>
          <p:nvSpPr>
            <p:cNvPr id="22" name="CasellaDiTesto 21"/>
            <p:cNvSpPr txBox="1"/>
            <p:nvPr/>
          </p:nvSpPr>
          <p:spPr>
            <a:xfrm>
              <a:off x="2438400" y="1114425"/>
              <a:ext cx="1385316" cy="19389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0" b="1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C</a:t>
              </a:r>
            </a:p>
          </p:txBody>
        </p:sp>
        <p:sp>
          <p:nvSpPr>
            <p:cNvPr id="23" name="CasellaDiTesto 22"/>
            <p:cNvSpPr txBox="1"/>
            <p:nvPr/>
          </p:nvSpPr>
          <p:spPr>
            <a:xfrm>
              <a:off x="2876550" y="1891188"/>
              <a:ext cx="224452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400" b="1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ONNESSI 2024</a:t>
              </a:r>
            </a:p>
          </p:txBody>
        </p:sp>
      </p:grpSp>
      <p:sp>
        <p:nvSpPr>
          <p:cNvPr id="4" name="Rettangolo 3">
            <a:extLst>
              <a:ext uri="{FF2B5EF4-FFF2-40B4-BE49-F238E27FC236}">
                <a16:creationId xmlns:a16="http://schemas.microsoft.com/office/drawing/2014/main" id="{A3F47C53-C671-FE92-FEAC-FD542C435A44}"/>
              </a:ext>
            </a:extLst>
          </p:cNvPr>
          <p:cNvSpPr/>
          <p:nvPr/>
        </p:nvSpPr>
        <p:spPr>
          <a:xfrm>
            <a:off x="1746725" y="1995027"/>
            <a:ext cx="1000734" cy="18750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C43C6BDB-F408-4E08-1EEE-73F7C5919C20}"/>
              </a:ext>
            </a:extLst>
          </p:cNvPr>
          <p:cNvSpPr/>
          <p:nvPr/>
        </p:nvSpPr>
        <p:spPr>
          <a:xfrm>
            <a:off x="1754499" y="2510841"/>
            <a:ext cx="1530122" cy="2910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622C4813-AA36-C978-10DF-5DF9D435667A}"/>
              </a:ext>
            </a:extLst>
          </p:cNvPr>
          <p:cNvSpPr/>
          <p:nvPr/>
        </p:nvSpPr>
        <p:spPr>
          <a:xfrm>
            <a:off x="1554721" y="3532972"/>
            <a:ext cx="1106404" cy="18750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5EDDAAF5-7582-5C51-AF2D-08B51F44B658}"/>
              </a:ext>
            </a:extLst>
          </p:cNvPr>
          <p:cNvSpPr/>
          <p:nvPr/>
        </p:nvSpPr>
        <p:spPr>
          <a:xfrm>
            <a:off x="1199398" y="3975463"/>
            <a:ext cx="2267702" cy="18750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11BD43BC-876A-7F59-9F3D-F8BD44A3565D}"/>
              </a:ext>
            </a:extLst>
          </p:cNvPr>
          <p:cNvSpPr/>
          <p:nvPr/>
        </p:nvSpPr>
        <p:spPr>
          <a:xfrm>
            <a:off x="1746725" y="2249239"/>
            <a:ext cx="1008508" cy="19278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121C6B5C-4B62-CD8E-1247-C2EC4C1361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23750" y="5876762"/>
            <a:ext cx="847417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7116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3807B927-2E90-02F8-38AC-36E0381F1A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825" t="17349" r="19747" b="17332"/>
          <a:stretch/>
        </p:blipFill>
        <p:spPr>
          <a:xfrm>
            <a:off x="339184" y="1608204"/>
            <a:ext cx="7671342" cy="4856413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7811967" y="2308768"/>
            <a:ext cx="4125255" cy="44235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it-IT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Cliccare su </a:t>
            </a:r>
            <a:r>
              <a:rPr lang="it-IT" b="1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ALLEGA</a:t>
            </a:r>
            <a:r>
              <a:rPr lang="it-IT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per inserire la documentazione obbligatoria:</a:t>
            </a: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it-IT" sz="1400" b="1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Modulo di rendicontazione </a:t>
            </a:r>
            <a:r>
              <a:rPr lang="it-IT" sz="1400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firmato digitalmente dal titolare/legale rappresentante dell’impresa;</a:t>
            </a:r>
          </a:p>
          <a:p>
            <a:pPr marL="285750" indent="-285750">
              <a:lnSpc>
                <a:spcPct val="115000"/>
              </a:lnSpc>
              <a:buFontTx/>
              <a:buChar char="-"/>
            </a:pPr>
            <a:r>
              <a:rPr lang="it-IT" sz="1400" b="1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Copia delle fatture elettroniche </a:t>
            </a:r>
            <a:r>
              <a:rPr lang="it-IT" sz="1400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contenenti la dicitura SPESA A VALERE SUL BANDO CONNESSI 2024 e il CODICE CUP;</a:t>
            </a:r>
          </a:p>
          <a:p>
            <a:pPr marL="285750" indent="-285750">
              <a:lnSpc>
                <a:spcPct val="115000"/>
              </a:lnSpc>
              <a:buFontTx/>
              <a:buChar char="-"/>
            </a:pPr>
            <a:r>
              <a:rPr lang="it-IT" sz="1400" b="1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Copia dei pagamenti </a:t>
            </a:r>
            <a:r>
              <a:rPr lang="it-IT" sz="1400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effettuati mediante transazioni bancarie verificabili;</a:t>
            </a: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it-IT" sz="1400" b="1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Documentazione specifica </a:t>
            </a:r>
            <a:r>
              <a:rPr lang="it-IT" sz="1400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come previsto dall’art. 7 del Bando;</a:t>
            </a: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it-IT" sz="1400" b="1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Relazione </a:t>
            </a:r>
            <a:r>
              <a:rPr lang="it-IT" sz="1400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conclusiva di progetto (Allegato R);</a:t>
            </a: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it-IT" sz="1400" b="1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Attestazione di </a:t>
            </a:r>
            <a:r>
              <a:rPr lang="it-IT" sz="1400" b="1" dirty="0" err="1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Promos</a:t>
            </a:r>
            <a:r>
              <a:rPr lang="it-IT" sz="1400" b="1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it-IT" sz="1400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comprovante l’avvenuta realizzazione dell’attività formativa obbligatoria.</a:t>
            </a:r>
            <a:endParaRPr lang="it-IT" sz="1400" b="1" dirty="0">
              <a:solidFill>
                <a:srgbClr val="000000"/>
              </a:solidFill>
              <a:latin typeface="Century Gothic" panose="020B0502020202020204" pitchFamily="34" charset="0"/>
              <a:ea typeface="Calibri" panose="020F0502020204030204" pitchFamily="34" charset="0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1C32D02-FE17-4606-9DDF-013DD35134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6700" y="1668001"/>
            <a:ext cx="1172567" cy="379866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D2786DF0-15F7-44D4-9342-1810859B65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4429" y="1608204"/>
            <a:ext cx="998919" cy="499460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E62AE30A-6257-4B9D-9A16-C5CCF69AE151}"/>
              </a:ext>
            </a:extLst>
          </p:cNvPr>
          <p:cNvSpPr txBox="1"/>
          <p:nvPr/>
        </p:nvSpPr>
        <p:spPr>
          <a:xfrm>
            <a:off x="339184" y="298712"/>
            <a:ext cx="80994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PRESENTAZIONE DELLA RENDICONTAZIONE</a:t>
            </a:r>
          </a:p>
        </p:txBody>
      </p:sp>
      <p:sp>
        <p:nvSpPr>
          <p:cNvPr id="14" name="Rettangolo 13"/>
          <p:cNvSpPr/>
          <p:nvPr/>
        </p:nvSpPr>
        <p:spPr>
          <a:xfrm>
            <a:off x="1846857" y="3292345"/>
            <a:ext cx="1204089" cy="16441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Rettangolo 15"/>
          <p:cNvSpPr/>
          <p:nvPr/>
        </p:nvSpPr>
        <p:spPr>
          <a:xfrm>
            <a:off x="1401516" y="3890575"/>
            <a:ext cx="1671094" cy="16441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Rettangolo 16"/>
          <p:cNvSpPr/>
          <p:nvPr/>
        </p:nvSpPr>
        <p:spPr>
          <a:xfrm>
            <a:off x="1738843" y="4164154"/>
            <a:ext cx="1204089" cy="16441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Rettangolo 17"/>
          <p:cNvSpPr/>
          <p:nvPr/>
        </p:nvSpPr>
        <p:spPr>
          <a:xfrm>
            <a:off x="1705531" y="3559573"/>
            <a:ext cx="1204089" cy="16441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02549">
            <a:off x="877399" y="2165104"/>
            <a:ext cx="722253" cy="722253"/>
          </a:xfrm>
          <a:prstGeom prst="rect">
            <a:avLst/>
          </a:prstGeom>
        </p:spPr>
      </p:pic>
      <p:grpSp>
        <p:nvGrpSpPr>
          <p:cNvPr id="21" name="Gruppo 20"/>
          <p:cNvGrpSpPr/>
          <p:nvPr/>
        </p:nvGrpSpPr>
        <p:grpSpPr>
          <a:xfrm>
            <a:off x="9058275" y="-76200"/>
            <a:ext cx="2682675" cy="1938992"/>
            <a:chOff x="2438400" y="1114425"/>
            <a:chExt cx="2682675" cy="1938992"/>
          </a:xfrm>
        </p:grpSpPr>
        <p:sp>
          <p:nvSpPr>
            <p:cNvPr id="22" name="CasellaDiTesto 21"/>
            <p:cNvSpPr txBox="1"/>
            <p:nvPr/>
          </p:nvSpPr>
          <p:spPr>
            <a:xfrm>
              <a:off x="2438400" y="1114425"/>
              <a:ext cx="1385316" cy="19389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0" b="1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C</a:t>
              </a:r>
            </a:p>
          </p:txBody>
        </p:sp>
        <p:sp>
          <p:nvSpPr>
            <p:cNvPr id="23" name="CasellaDiTesto 22"/>
            <p:cNvSpPr txBox="1"/>
            <p:nvPr/>
          </p:nvSpPr>
          <p:spPr>
            <a:xfrm>
              <a:off x="2876550" y="1891188"/>
              <a:ext cx="224452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400" b="1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ONNESSI 2024</a:t>
              </a:r>
            </a:p>
          </p:txBody>
        </p:sp>
      </p:grpSp>
      <p:sp>
        <p:nvSpPr>
          <p:cNvPr id="3" name="Rettangolo 2">
            <a:extLst>
              <a:ext uri="{FF2B5EF4-FFF2-40B4-BE49-F238E27FC236}">
                <a16:creationId xmlns:a16="http://schemas.microsoft.com/office/drawing/2014/main" id="{4B2B9D48-1A86-B78F-102B-91A66DC11E5B}"/>
              </a:ext>
            </a:extLst>
          </p:cNvPr>
          <p:cNvSpPr/>
          <p:nvPr/>
        </p:nvSpPr>
        <p:spPr>
          <a:xfrm>
            <a:off x="1077391" y="6096000"/>
            <a:ext cx="1204088" cy="26400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60584D76-63A8-8F1D-4794-AE008504B748}"/>
              </a:ext>
            </a:extLst>
          </p:cNvPr>
          <p:cNvSpPr/>
          <p:nvPr/>
        </p:nvSpPr>
        <p:spPr>
          <a:xfrm>
            <a:off x="2588805" y="6228002"/>
            <a:ext cx="1099340" cy="16441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73877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Segnaposto contenuto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11" t="30958" r="5602" b="11569"/>
          <a:stretch/>
        </p:blipFill>
        <p:spPr>
          <a:xfrm>
            <a:off x="448312" y="2445906"/>
            <a:ext cx="6410325" cy="3019425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7365167" y="2445906"/>
            <a:ext cx="4206640" cy="38865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15000"/>
              </a:lnSpc>
              <a:spcAft>
                <a:spcPts val="0"/>
              </a:spcAft>
              <a:buAutoNum type="arabicPeriod"/>
            </a:pPr>
            <a:r>
              <a:rPr lang="it-IT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Cliccare su </a:t>
            </a:r>
            <a:r>
              <a:rPr lang="it-IT" b="1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SFOGLIA</a:t>
            </a:r>
            <a:r>
              <a:rPr lang="it-IT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e selezionare, dal menù a tendina, il codice identificativo inerente il documento che si sta caricando;</a:t>
            </a:r>
          </a:p>
          <a:p>
            <a:pPr marL="342900" indent="-342900">
              <a:lnSpc>
                <a:spcPct val="115000"/>
              </a:lnSpc>
              <a:spcAft>
                <a:spcPts val="0"/>
              </a:spcAft>
              <a:buAutoNum type="arabicPeriod"/>
            </a:pPr>
            <a:r>
              <a:rPr lang="it-IT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Cliccare su </a:t>
            </a:r>
            <a:r>
              <a:rPr lang="it-IT" b="1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ALLEGA </a:t>
            </a:r>
            <a:r>
              <a:rPr lang="it-IT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e</a:t>
            </a:r>
            <a:r>
              <a:rPr lang="it-IT" b="1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CONTINUA;</a:t>
            </a:r>
          </a:p>
          <a:p>
            <a:pPr marL="342900" indent="-342900">
              <a:lnSpc>
                <a:spcPct val="115000"/>
              </a:lnSpc>
              <a:spcAft>
                <a:spcPts val="0"/>
              </a:spcAft>
              <a:buAutoNum type="arabicPeriod"/>
            </a:pPr>
            <a:r>
              <a:rPr lang="it-IT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Ripetere la procedura per inserire tutti gli allegati necessari;</a:t>
            </a:r>
          </a:p>
          <a:p>
            <a:pPr marL="342900" indent="-342900">
              <a:lnSpc>
                <a:spcPct val="115000"/>
              </a:lnSpc>
              <a:spcAft>
                <a:spcPts val="0"/>
              </a:spcAft>
              <a:buAutoNum type="arabicPeriod"/>
            </a:pPr>
            <a:r>
              <a:rPr lang="it-IT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Dopo aver caricato l’ultimo allegato cliccare su </a:t>
            </a:r>
            <a:r>
              <a:rPr lang="it-IT" b="1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ALLEGA</a:t>
            </a:r>
            <a:r>
              <a:rPr lang="it-IT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e </a:t>
            </a:r>
            <a:r>
              <a:rPr lang="it-IT" b="1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TERMINA</a:t>
            </a:r>
            <a:r>
              <a:rPr lang="it-IT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.</a:t>
            </a:r>
          </a:p>
          <a:p>
            <a:pPr marL="342900" indent="-342900">
              <a:lnSpc>
                <a:spcPct val="115000"/>
              </a:lnSpc>
              <a:spcAft>
                <a:spcPts val="0"/>
              </a:spcAft>
              <a:buAutoNum type="arabicPeriod"/>
            </a:pPr>
            <a:endParaRPr lang="it-IT" dirty="0">
              <a:solidFill>
                <a:srgbClr val="000000"/>
              </a:solidFill>
              <a:latin typeface="Century Gothic" panose="020B0502020202020204" pitchFamily="34" charset="0"/>
              <a:ea typeface="Calibri" panose="020F0502020204030204" pitchFamily="34" charset="0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1C32D02-FE17-4606-9DDF-013DD35134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6700" y="1668001"/>
            <a:ext cx="1172567" cy="379866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D2786DF0-15F7-44D4-9342-1810859B65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4429" y="1608204"/>
            <a:ext cx="998919" cy="499460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E62AE30A-6257-4B9D-9A16-C5CCF69AE151}"/>
              </a:ext>
            </a:extLst>
          </p:cNvPr>
          <p:cNvSpPr txBox="1"/>
          <p:nvPr/>
        </p:nvSpPr>
        <p:spPr>
          <a:xfrm>
            <a:off x="522783" y="608229"/>
            <a:ext cx="80994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PRESENTAZIONE DELLA RENDICONTAZIONE</a:t>
            </a:r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02549">
            <a:off x="5410046" y="3737656"/>
            <a:ext cx="722253" cy="722253"/>
          </a:xfrm>
          <a:prstGeom prst="rect">
            <a:avLst/>
          </a:prstGeom>
        </p:spPr>
      </p:pic>
      <p:grpSp>
        <p:nvGrpSpPr>
          <p:cNvPr id="13" name="Gruppo 12"/>
          <p:cNvGrpSpPr/>
          <p:nvPr/>
        </p:nvGrpSpPr>
        <p:grpSpPr>
          <a:xfrm>
            <a:off x="9058275" y="-76200"/>
            <a:ext cx="2682675" cy="1938992"/>
            <a:chOff x="2438400" y="1114425"/>
            <a:chExt cx="2682675" cy="1938992"/>
          </a:xfrm>
        </p:grpSpPr>
        <p:sp>
          <p:nvSpPr>
            <p:cNvPr id="14" name="CasellaDiTesto 13"/>
            <p:cNvSpPr txBox="1"/>
            <p:nvPr/>
          </p:nvSpPr>
          <p:spPr>
            <a:xfrm>
              <a:off x="2438400" y="1114425"/>
              <a:ext cx="1385316" cy="19389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0" b="1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C</a:t>
              </a:r>
            </a:p>
          </p:txBody>
        </p:sp>
        <p:sp>
          <p:nvSpPr>
            <p:cNvPr id="15" name="CasellaDiTesto 14"/>
            <p:cNvSpPr txBox="1"/>
            <p:nvPr/>
          </p:nvSpPr>
          <p:spPr>
            <a:xfrm>
              <a:off x="2876550" y="1891188"/>
              <a:ext cx="224452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400" b="1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ONNESSI 2024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738391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7123380" y="3371788"/>
            <a:ext cx="4206640" cy="1656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it-IT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Dopo aver controllato che tutti gli allegati siano stati correttamente caricati è possibile inoltrare la rendicontazione cliccando su </a:t>
            </a:r>
            <a:r>
              <a:rPr lang="it-IT" b="1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INVIA PRATICA</a:t>
            </a:r>
            <a:r>
              <a:rPr lang="it-IT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1C32D02-FE17-4606-9DDF-013DD35134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6700" y="1668001"/>
            <a:ext cx="1172567" cy="379866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D2786DF0-15F7-44D4-9342-1810859B65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4429" y="1608204"/>
            <a:ext cx="998919" cy="499460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E62AE30A-6257-4B9D-9A16-C5CCF69AE151}"/>
              </a:ext>
            </a:extLst>
          </p:cNvPr>
          <p:cNvSpPr txBox="1"/>
          <p:nvPr/>
        </p:nvSpPr>
        <p:spPr>
          <a:xfrm>
            <a:off x="451050" y="515897"/>
            <a:ext cx="8504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PRESENTAZIONE DELLA RENDICONTAZIONE</a:t>
            </a:r>
          </a:p>
        </p:txBody>
      </p:sp>
      <p:pic>
        <p:nvPicPr>
          <p:cNvPr id="13" name="Segnaposto contenuto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64" r="2635"/>
          <a:stretch/>
        </p:blipFill>
        <p:spPr>
          <a:xfrm>
            <a:off x="870052" y="1933575"/>
            <a:ext cx="5260265" cy="4231004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02549">
            <a:off x="2860195" y="2624988"/>
            <a:ext cx="722253" cy="722253"/>
          </a:xfrm>
          <a:prstGeom prst="rect">
            <a:avLst/>
          </a:prstGeom>
        </p:spPr>
      </p:pic>
      <p:sp>
        <p:nvSpPr>
          <p:cNvPr id="14" name="Rettangolo 13"/>
          <p:cNvSpPr/>
          <p:nvPr/>
        </p:nvSpPr>
        <p:spPr>
          <a:xfrm>
            <a:off x="1809692" y="3321010"/>
            <a:ext cx="1204089" cy="16441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Rettangolo 14"/>
          <p:cNvSpPr/>
          <p:nvPr/>
        </p:nvSpPr>
        <p:spPr>
          <a:xfrm>
            <a:off x="1501529" y="3781363"/>
            <a:ext cx="1204089" cy="16441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Rettangolo 15"/>
          <p:cNvSpPr/>
          <p:nvPr/>
        </p:nvSpPr>
        <p:spPr>
          <a:xfrm>
            <a:off x="1544138" y="4178009"/>
            <a:ext cx="1956046" cy="20195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17" name="Gruppo 16"/>
          <p:cNvGrpSpPr/>
          <p:nvPr/>
        </p:nvGrpSpPr>
        <p:grpSpPr>
          <a:xfrm>
            <a:off x="9058275" y="-76200"/>
            <a:ext cx="2682675" cy="1938992"/>
            <a:chOff x="2438400" y="1114425"/>
            <a:chExt cx="2682675" cy="1938992"/>
          </a:xfrm>
        </p:grpSpPr>
        <p:sp>
          <p:nvSpPr>
            <p:cNvPr id="18" name="CasellaDiTesto 17"/>
            <p:cNvSpPr txBox="1"/>
            <p:nvPr/>
          </p:nvSpPr>
          <p:spPr>
            <a:xfrm>
              <a:off x="2438400" y="1114425"/>
              <a:ext cx="1385316" cy="19389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0" b="1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C</a:t>
              </a:r>
            </a:p>
          </p:txBody>
        </p:sp>
        <p:sp>
          <p:nvSpPr>
            <p:cNvPr id="19" name="CasellaDiTesto 18"/>
            <p:cNvSpPr txBox="1"/>
            <p:nvPr/>
          </p:nvSpPr>
          <p:spPr>
            <a:xfrm>
              <a:off x="2876550" y="1891188"/>
              <a:ext cx="224452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400" b="1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ONNESSI 2024</a:t>
              </a:r>
            </a:p>
          </p:txBody>
        </p:sp>
      </p:grpSp>
      <p:sp>
        <p:nvSpPr>
          <p:cNvPr id="2" name="Rettangolo 1">
            <a:extLst>
              <a:ext uri="{FF2B5EF4-FFF2-40B4-BE49-F238E27FC236}">
                <a16:creationId xmlns:a16="http://schemas.microsoft.com/office/drawing/2014/main" id="{E89460E6-CE4C-8A35-7D7B-6E3F9F6BAEEF}"/>
              </a:ext>
            </a:extLst>
          </p:cNvPr>
          <p:cNvSpPr/>
          <p:nvPr/>
        </p:nvSpPr>
        <p:spPr>
          <a:xfrm>
            <a:off x="1719553" y="3117637"/>
            <a:ext cx="1204089" cy="16441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700" dirty="0"/>
              <a:t>RENDICONTAZIONE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F58AAA07-C0AB-BA85-692B-408118501621}"/>
              </a:ext>
            </a:extLst>
          </p:cNvPr>
          <p:cNvSpPr/>
          <p:nvPr/>
        </p:nvSpPr>
        <p:spPr>
          <a:xfrm>
            <a:off x="1791218" y="3575949"/>
            <a:ext cx="914400" cy="12466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33105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Segnaposto contenuto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26" t="20907" r="11564" b="1851"/>
          <a:stretch/>
        </p:blipFill>
        <p:spPr>
          <a:xfrm>
            <a:off x="638174" y="1289955"/>
            <a:ext cx="5829300" cy="5568045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7123380" y="3438267"/>
            <a:ext cx="4206640" cy="1685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it-IT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Per terminare la procedura è necessario inserire il codice di sicurezza come richiesto dal portale e successivamente cliccare su </a:t>
            </a:r>
            <a:r>
              <a:rPr lang="it-IT" b="1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INVIA PRATICA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1C32D02-FE17-4606-9DDF-013DD35134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6700" y="1668001"/>
            <a:ext cx="1172567" cy="379866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D2786DF0-15F7-44D4-9342-1810859B65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4429" y="1608204"/>
            <a:ext cx="998919" cy="499460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E62AE30A-6257-4B9D-9A16-C5CCF69AE151}"/>
              </a:ext>
            </a:extLst>
          </p:cNvPr>
          <p:cNvSpPr txBox="1"/>
          <p:nvPr/>
        </p:nvSpPr>
        <p:spPr>
          <a:xfrm>
            <a:off x="522783" y="150447"/>
            <a:ext cx="80994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PRESENTAZIONE DELLA RENDICONTAZIONE</a:t>
            </a:r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02549">
            <a:off x="3717620" y="5888644"/>
            <a:ext cx="722253" cy="722253"/>
          </a:xfrm>
          <a:prstGeom prst="rect">
            <a:avLst/>
          </a:prstGeom>
        </p:spPr>
      </p:pic>
      <p:sp>
        <p:nvSpPr>
          <p:cNvPr id="14" name="Rettangolo 13"/>
          <p:cNvSpPr/>
          <p:nvPr/>
        </p:nvSpPr>
        <p:spPr>
          <a:xfrm>
            <a:off x="1657350" y="4036412"/>
            <a:ext cx="1508371" cy="16799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Rettangolo 14"/>
          <p:cNvSpPr/>
          <p:nvPr/>
        </p:nvSpPr>
        <p:spPr>
          <a:xfrm>
            <a:off x="1738202" y="3205433"/>
            <a:ext cx="1204089" cy="16441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Rettangolo 15"/>
          <p:cNvSpPr/>
          <p:nvPr/>
        </p:nvSpPr>
        <p:spPr>
          <a:xfrm>
            <a:off x="1343024" y="3747378"/>
            <a:ext cx="2137021" cy="16745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Rettangolo 17"/>
          <p:cNvSpPr/>
          <p:nvPr/>
        </p:nvSpPr>
        <p:spPr>
          <a:xfrm>
            <a:off x="1657350" y="3474616"/>
            <a:ext cx="1508371" cy="16799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19" name="Gruppo 18"/>
          <p:cNvGrpSpPr/>
          <p:nvPr/>
        </p:nvGrpSpPr>
        <p:grpSpPr>
          <a:xfrm>
            <a:off x="9058275" y="-76200"/>
            <a:ext cx="2682675" cy="1938992"/>
            <a:chOff x="2438400" y="1114425"/>
            <a:chExt cx="2682675" cy="1938992"/>
          </a:xfrm>
        </p:grpSpPr>
        <p:sp>
          <p:nvSpPr>
            <p:cNvPr id="20" name="CasellaDiTesto 19"/>
            <p:cNvSpPr txBox="1"/>
            <p:nvPr/>
          </p:nvSpPr>
          <p:spPr>
            <a:xfrm>
              <a:off x="2438400" y="1114425"/>
              <a:ext cx="1385316" cy="19389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0" b="1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C</a:t>
              </a:r>
            </a:p>
          </p:txBody>
        </p:sp>
        <p:sp>
          <p:nvSpPr>
            <p:cNvPr id="21" name="CasellaDiTesto 20"/>
            <p:cNvSpPr txBox="1"/>
            <p:nvPr/>
          </p:nvSpPr>
          <p:spPr>
            <a:xfrm>
              <a:off x="2876550" y="1891188"/>
              <a:ext cx="224452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400" b="1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ONNESSI 2024</a:t>
              </a:r>
            </a:p>
          </p:txBody>
        </p:sp>
      </p:grpSp>
      <p:sp>
        <p:nvSpPr>
          <p:cNvPr id="3" name="Rettangolo 2">
            <a:extLst>
              <a:ext uri="{FF2B5EF4-FFF2-40B4-BE49-F238E27FC236}">
                <a16:creationId xmlns:a16="http://schemas.microsoft.com/office/drawing/2014/main" id="{C849D8D9-39E3-9560-537A-0D8BA171D9CE}"/>
              </a:ext>
            </a:extLst>
          </p:cNvPr>
          <p:cNvSpPr/>
          <p:nvPr/>
        </p:nvSpPr>
        <p:spPr>
          <a:xfrm>
            <a:off x="1552575" y="2860132"/>
            <a:ext cx="1043007" cy="32057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700" dirty="0"/>
              <a:t>RENDICONTAZIONE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0F5CE854-C189-BC3C-0122-485ECB7C953D}"/>
              </a:ext>
            </a:extLst>
          </p:cNvPr>
          <p:cNvSpPr/>
          <p:nvPr/>
        </p:nvSpPr>
        <p:spPr>
          <a:xfrm>
            <a:off x="1415801" y="4264609"/>
            <a:ext cx="2914651" cy="23195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800" dirty="0"/>
              <a:t>CCIAA di MILANO MONZA BRIANZA LODI Contributi alle imprese </a:t>
            </a:r>
          </a:p>
        </p:txBody>
      </p:sp>
    </p:spTree>
    <p:extLst>
      <p:ext uri="{BB962C8B-B14F-4D97-AF65-F5344CB8AC3E}">
        <p14:creationId xmlns:p14="http://schemas.microsoft.com/office/powerpoint/2010/main" val="39922306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"/>
          <p:cNvGrpSpPr/>
          <p:nvPr/>
        </p:nvGrpSpPr>
        <p:grpSpPr>
          <a:xfrm>
            <a:off x="9058275" y="-76200"/>
            <a:ext cx="2682675" cy="1938992"/>
            <a:chOff x="2438400" y="1114425"/>
            <a:chExt cx="2682675" cy="1938992"/>
          </a:xfrm>
        </p:grpSpPr>
        <p:sp>
          <p:nvSpPr>
            <p:cNvPr id="2" name="CasellaDiTesto 1"/>
            <p:cNvSpPr txBox="1"/>
            <p:nvPr/>
          </p:nvSpPr>
          <p:spPr>
            <a:xfrm>
              <a:off x="2438400" y="1114425"/>
              <a:ext cx="1385316" cy="19389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0" b="1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C</a:t>
              </a:r>
            </a:p>
          </p:txBody>
        </p:sp>
        <p:sp>
          <p:nvSpPr>
            <p:cNvPr id="3" name="CasellaDiTesto 2"/>
            <p:cNvSpPr txBox="1"/>
            <p:nvPr/>
          </p:nvSpPr>
          <p:spPr>
            <a:xfrm>
              <a:off x="2876550" y="1891188"/>
              <a:ext cx="224452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400" b="1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ONNESSI 2024</a:t>
              </a:r>
            </a:p>
          </p:txBody>
        </p:sp>
      </p:grpSp>
      <p:sp>
        <p:nvSpPr>
          <p:cNvPr id="5" name="Rettangolo 4"/>
          <p:cNvSpPr/>
          <p:nvPr/>
        </p:nvSpPr>
        <p:spPr>
          <a:xfrm>
            <a:off x="954134" y="2820308"/>
            <a:ext cx="9930367" cy="2611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1270" algn="ctr">
              <a:lnSpc>
                <a:spcPct val="115000"/>
              </a:lnSpc>
              <a:spcAft>
                <a:spcPts val="0"/>
              </a:spcAft>
            </a:pPr>
            <a:r>
              <a:rPr lang="it-IT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La procedura per la presentazione della </a:t>
            </a:r>
            <a:r>
              <a:rPr lang="it-IT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rendicontazione</a:t>
            </a:r>
            <a:r>
              <a:rPr lang="it-IT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a valere sul bando Connessi 2024 è esclusivamente telematica tramite il sito </a:t>
            </a:r>
            <a:r>
              <a:rPr lang="it-IT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hlinkClick r:id="rId2"/>
              </a:rPr>
              <a:t>http://webtelemaco.infocamere.it</a:t>
            </a:r>
            <a:endParaRPr lang="it-IT" dirty="0">
              <a:solidFill>
                <a:srgbClr val="000000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 indent="-1270">
              <a:lnSpc>
                <a:spcPct val="115000"/>
              </a:lnSpc>
              <a:spcAft>
                <a:spcPts val="0"/>
              </a:spcAft>
            </a:pPr>
            <a:endParaRPr lang="it-IT" dirty="0">
              <a:effectLst/>
              <a:latin typeface="Century Gothic" panose="020B0502020202020204" pitchFamily="34" charset="0"/>
              <a:ea typeface="Times New Roman" panose="02020603050405020304" pitchFamily="18" charset="0"/>
            </a:endParaRPr>
          </a:p>
          <a:p>
            <a:pPr indent="-1270">
              <a:lnSpc>
                <a:spcPct val="115000"/>
              </a:lnSpc>
              <a:spcAft>
                <a:spcPts val="0"/>
              </a:spcAft>
            </a:pPr>
            <a:endParaRPr lang="it-IT" dirty="0">
              <a:effectLst/>
              <a:latin typeface="Century Gothic" panose="020B0502020202020204" pitchFamily="34" charset="0"/>
              <a:ea typeface="Times New Roman" panose="02020603050405020304" pitchFamily="18" charset="0"/>
            </a:endParaRPr>
          </a:p>
          <a:p>
            <a:pPr indent="-1270" algn="ctr">
              <a:lnSpc>
                <a:spcPct val="115000"/>
              </a:lnSpc>
            </a:pPr>
            <a:r>
              <a:rPr lang="it-IT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Per l’invio telematico è necessario essere registrati ai servizi di consultazione e invio pratiche di Telemaco secondo le procedure disponibili all'indirizzo: </a:t>
            </a:r>
            <a:r>
              <a:rPr lang="it-IT" b="1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  <a:hlinkClick r:id="rId3"/>
              </a:rPr>
              <a:t>www.registroimprese.it</a:t>
            </a:r>
            <a:endParaRPr lang="it-IT" b="1" dirty="0">
              <a:solidFill>
                <a:srgbClr val="000000"/>
              </a:solidFill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 indent="-1270">
              <a:lnSpc>
                <a:spcPct val="115000"/>
              </a:lnSpc>
            </a:pPr>
            <a:endParaRPr lang="it-IT" b="1" dirty="0">
              <a:solidFill>
                <a:srgbClr val="000000"/>
              </a:solidFill>
              <a:latin typeface="Century Gothic" panose="020B0502020202020204" pitchFamily="34" charset="0"/>
              <a:ea typeface="Calibri" panose="020F0502020204030204" pitchFamily="34" charset="0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1C32D02-FE17-4606-9DDF-013DD35134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6700" y="1668001"/>
            <a:ext cx="1172567" cy="379866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D2786DF0-15F7-44D4-9342-1810859B65F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4429" y="1608204"/>
            <a:ext cx="998919" cy="499460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E62AE30A-6257-4B9D-9A16-C5CCF69AE151}"/>
              </a:ext>
            </a:extLst>
          </p:cNvPr>
          <p:cNvSpPr txBox="1"/>
          <p:nvPr/>
        </p:nvSpPr>
        <p:spPr>
          <a:xfrm>
            <a:off x="522783" y="608229"/>
            <a:ext cx="80994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PRESENTAZIONE </a:t>
            </a:r>
            <a:r>
              <a:rPr lang="it-IT" sz="36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DELLA RENDICONTAZIONE</a:t>
            </a:r>
          </a:p>
        </p:txBody>
      </p:sp>
    </p:spTree>
    <p:extLst>
      <p:ext uri="{BB962C8B-B14F-4D97-AF65-F5344CB8AC3E}">
        <p14:creationId xmlns:p14="http://schemas.microsoft.com/office/powerpoint/2010/main" val="3815398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14"/>
          <p:cNvSpPr/>
          <p:nvPr/>
        </p:nvSpPr>
        <p:spPr>
          <a:xfrm>
            <a:off x="8062418" y="3436147"/>
            <a:ext cx="3377030" cy="1685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1270" algn="ctr">
              <a:lnSpc>
                <a:spcPct val="115000"/>
              </a:lnSpc>
              <a:spcAft>
                <a:spcPts val="0"/>
              </a:spcAft>
            </a:pPr>
            <a:r>
              <a:rPr lang="it-IT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Collegarsi all’indirizzo web</a:t>
            </a:r>
          </a:p>
          <a:p>
            <a:pPr indent="-1270" algn="ctr">
              <a:lnSpc>
                <a:spcPct val="115000"/>
              </a:lnSpc>
              <a:spcAft>
                <a:spcPts val="0"/>
              </a:spcAft>
            </a:pPr>
            <a:r>
              <a:rPr lang="it-IT" b="1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Webtelemaco.infocamere.it</a:t>
            </a:r>
          </a:p>
          <a:p>
            <a:pPr indent="-1270" algn="ctr">
              <a:lnSpc>
                <a:spcPct val="115000"/>
              </a:lnSpc>
              <a:spcAft>
                <a:spcPts val="0"/>
              </a:spcAft>
            </a:pPr>
            <a:endParaRPr lang="it-IT" b="1" dirty="0">
              <a:solidFill>
                <a:srgbClr val="000000"/>
              </a:solidFill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 indent="-1270" algn="ctr">
              <a:lnSpc>
                <a:spcPct val="115000"/>
              </a:lnSpc>
              <a:spcAft>
                <a:spcPts val="0"/>
              </a:spcAft>
            </a:pPr>
            <a:r>
              <a:rPr lang="it-IT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Cliccare su </a:t>
            </a:r>
          </a:p>
          <a:p>
            <a:pPr indent="-1270" algn="ctr">
              <a:lnSpc>
                <a:spcPct val="115000"/>
              </a:lnSpc>
              <a:spcAft>
                <a:spcPts val="0"/>
              </a:spcAft>
            </a:pPr>
            <a:r>
              <a:rPr lang="it-IT" b="1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CONTRIBUTI ALLE IMPRESE</a:t>
            </a:r>
          </a:p>
        </p:txBody>
      </p:sp>
      <p:pic>
        <p:nvPicPr>
          <p:cNvPr id="14" name="Immagine 13" descr="Ritaglio schermat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744" y="1668001"/>
            <a:ext cx="6436162" cy="4609371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41C32D02-FE17-4606-9DDF-013DD35134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6700" y="1668001"/>
            <a:ext cx="1172567" cy="379866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D2786DF0-15F7-44D4-9342-1810859B65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4429" y="1608204"/>
            <a:ext cx="998919" cy="499460"/>
          </a:xfrm>
          <a:prstGeom prst="rect">
            <a:avLst/>
          </a:prstGeom>
        </p:spPr>
      </p:pic>
      <p:pic>
        <p:nvPicPr>
          <p:cNvPr id="18" name="Immagin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1657">
            <a:off x="3041290" y="5245890"/>
            <a:ext cx="722253" cy="722253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41C32D02-FE17-4606-9DDF-013DD35134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6700" y="1668001"/>
            <a:ext cx="1172567" cy="379866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D2786DF0-15F7-44D4-9342-1810859B65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4429" y="1608204"/>
            <a:ext cx="998919" cy="499460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E62AE30A-6257-4B9D-9A16-C5CCF69AE151}"/>
              </a:ext>
            </a:extLst>
          </p:cNvPr>
          <p:cNvSpPr txBox="1"/>
          <p:nvPr/>
        </p:nvSpPr>
        <p:spPr>
          <a:xfrm>
            <a:off x="441032" y="331230"/>
            <a:ext cx="80994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PRESENTAZIONE DELLA RENDICONTAZIONE</a:t>
            </a:r>
          </a:p>
        </p:txBody>
      </p:sp>
      <p:grpSp>
        <p:nvGrpSpPr>
          <p:cNvPr id="19" name="Gruppo 18"/>
          <p:cNvGrpSpPr/>
          <p:nvPr/>
        </p:nvGrpSpPr>
        <p:grpSpPr>
          <a:xfrm>
            <a:off x="9058275" y="-76200"/>
            <a:ext cx="2682675" cy="1938992"/>
            <a:chOff x="2438400" y="1114425"/>
            <a:chExt cx="2682675" cy="1938992"/>
          </a:xfrm>
        </p:grpSpPr>
        <p:sp>
          <p:nvSpPr>
            <p:cNvPr id="20" name="CasellaDiTesto 19"/>
            <p:cNvSpPr txBox="1"/>
            <p:nvPr/>
          </p:nvSpPr>
          <p:spPr>
            <a:xfrm>
              <a:off x="2438400" y="1114425"/>
              <a:ext cx="1385316" cy="19389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0" b="1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C</a:t>
              </a:r>
            </a:p>
          </p:txBody>
        </p:sp>
        <p:sp>
          <p:nvSpPr>
            <p:cNvPr id="21" name="CasellaDiTesto 20"/>
            <p:cNvSpPr txBox="1"/>
            <p:nvPr/>
          </p:nvSpPr>
          <p:spPr>
            <a:xfrm>
              <a:off x="2876550" y="1891188"/>
              <a:ext cx="224452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400" b="1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ONNESSI 2024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820455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8062418" y="3477991"/>
            <a:ext cx="3377030" cy="1083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1270" algn="ctr">
              <a:lnSpc>
                <a:spcPct val="115000"/>
              </a:lnSpc>
              <a:spcAft>
                <a:spcPts val="0"/>
              </a:spcAft>
            </a:pPr>
            <a:r>
              <a:rPr lang="it-IT" sz="2800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Cliccare su </a:t>
            </a:r>
          </a:p>
          <a:p>
            <a:pPr indent="-1270" algn="ctr">
              <a:lnSpc>
                <a:spcPct val="115000"/>
              </a:lnSpc>
              <a:spcAft>
                <a:spcPts val="0"/>
              </a:spcAft>
            </a:pPr>
            <a:r>
              <a:rPr lang="it-IT" sz="2800" b="1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ACCEDI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1C32D02-FE17-4606-9DDF-013DD35134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6700" y="1668001"/>
            <a:ext cx="1172567" cy="379866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D2786DF0-15F7-44D4-9342-1810859B65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4429" y="1608204"/>
            <a:ext cx="998919" cy="499460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E62AE30A-6257-4B9D-9A16-C5CCF69AE151}"/>
              </a:ext>
            </a:extLst>
          </p:cNvPr>
          <p:cNvSpPr txBox="1"/>
          <p:nvPr/>
        </p:nvSpPr>
        <p:spPr>
          <a:xfrm>
            <a:off x="522783" y="608229"/>
            <a:ext cx="80994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PRESENTAZIONE DELLA RENDICONTAZIONE</a:t>
            </a:r>
          </a:p>
        </p:txBody>
      </p:sp>
      <p:grpSp>
        <p:nvGrpSpPr>
          <p:cNvPr id="14" name="Gruppo 13"/>
          <p:cNvGrpSpPr/>
          <p:nvPr/>
        </p:nvGrpSpPr>
        <p:grpSpPr>
          <a:xfrm>
            <a:off x="9058275" y="-76200"/>
            <a:ext cx="2682675" cy="1938992"/>
            <a:chOff x="2438400" y="1114425"/>
            <a:chExt cx="2682675" cy="1938992"/>
          </a:xfrm>
        </p:grpSpPr>
        <p:sp>
          <p:nvSpPr>
            <p:cNvPr id="15" name="CasellaDiTesto 14"/>
            <p:cNvSpPr txBox="1"/>
            <p:nvPr/>
          </p:nvSpPr>
          <p:spPr>
            <a:xfrm>
              <a:off x="2438400" y="1114425"/>
              <a:ext cx="1385316" cy="19389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0" b="1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C</a:t>
              </a:r>
            </a:p>
          </p:txBody>
        </p:sp>
        <p:sp>
          <p:nvSpPr>
            <p:cNvPr id="16" name="CasellaDiTesto 15"/>
            <p:cNvSpPr txBox="1"/>
            <p:nvPr/>
          </p:nvSpPr>
          <p:spPr>
            <a:xfrm>
              <a:off x="2876550" y="1891188"/>
              <a:ext cx="224452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400" b="1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ONNESSI 2024</a:t>
              </a:r>
            </a:p>
          </p:txBody>
        </p:sp>
      </p:grpSp>
      <p:pic>
        <p:nvPicPr>
          <p:cNvPr id="4" name="Immagine 3" descr="Immagine che contiene testo, schermata, Pagina Web, software&#10;&#10;Descrizione generata automaticamente">
            <a:extLst>
              <a:ext uri="{FF2B5EF4-FFF2-40B4-BE49-F238E27FC236}">
                <a16:creationId xmlns:a16="http://schemas.microsoft.com/office/drawing/2014/main" id="{5C06F10D-4F5F-B8ED-C4DD-E2813CE101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783" y="2178079"/>
            <a:ext cx="7668695" cy="3934374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244654">
            <a:off x="6666240" y="1816952"/>
            <a:ext cx="722253" cy="722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3552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 descr="Ritaglio schermat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050" y="2047867"/>
            <a:ext cx="4623175" cy="4636498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6372263" y="3349599"/>
            <a:ext cx="4838623" cy="19750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1270" algn="ctr">
              <a:lnSpc>
                <a:spcPct val="115000"/>
              </a:lnSpc>
              <a:spcAft>
                <a:spcPts val="0"/>
              </a:spcAft>
            </a:pPr>
            <a:r>
              <a:rPr lang="it-IT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Se l’impresa ha ottenuto le credenziali di accesso prima del 28/02/2021, può utilizzarle per entrare in </a:t>
            </a:r>
            <a:r>
              <a:rPr lang="it-IT" dirty="0" err="1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webtelemaco</a:t>
            </a:r>
            <a:r>
              <a:rPr lang="it-IT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, altrimenti l’accesso è consentito esclusivamente utilizzando gli altri sistemi di identificazione forte (SPID, CIE, CNS)</a:t>
            </a:r>
            <a:endParaRPr lang="it-IT" b="1" dirty="0">
              <a:solidFill>
                <a:srgbClr val="000000"/>
              </a:solidFill>
              <a:latin typeface="Century Gothic" panose="020B0502020202020204" pitchFamily="34" charset="0"/>
              <a:ea typeface="Calibri" panose="020F0502020204030204" pitchFamily="34" charset="0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1C32D02-FE17-4606-9DDF-013DD35134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6700" y="1668001"/>
            <a:ext cx="1172567" cy="379866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D2786DF0-15F7-44D4-9342-1810859B65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4429" y="1608204"/>
            <a:ext cx="998919" cy="499460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E62AE30A-6257-4B9D-9A16-C5CCF69AE151}"/>
              </a:ext>
            </a:extLst>
          </p:cNvPr>
          <p:cNvSpPr txBox="1"/>
          <p:nvPr/>
        </p:nvSpPr>
        <p:spPr>
          <a:xfrm>
            <a:off x="451050" y="562063"/>
            <a:ext cx="80994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PRESENTAZIONE DELLA RENDICONTAZIONE</a:t>
            </a:r>
          </a:p>
        </p:txBody>
      </p:sp>
      <p:grpSp>
        <p:nvGrpSpPr>
          <p:cNvPr id="14" name="Gruppo 13"/>
          <p:cNvGrpSpPr/>
          <p:nvPr/>
        </p:nvGrpSpPr>
        <p:grpSpPr>
          <a:xfrm>
            <a:off x="9058275" y="-76200"/>
            <a:ext cx="2682675" cy="1938992"/>
            <a:chOff x="2438400" y="1114425"/>
            <a:chExt cx="2682675" cy="1938992"/>
          </a:xfrm>
        </p:grpSpPr>
        <p:sp>
          <p:nvSpPr>
            <p:cNvPr id="15" name="CasellaDiTesto 14"/>
            <p:cNvSpPr txBox="1"/>
            <p:nvPr/>
          </p:nvSpPr>
          <p:spPr>
            <a:xfrm>
              <a:off x="2438400" y="1114425"/>
              <a:ext cx="1385316" cy="19389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0" b="1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C</a:t>
              </a:r>
            </a:p>
          </p:txBody>
        </p:sp>
        <p:sp>
          <p:nvSpPr>
            <p:cNvPr id="16" name="CasellaDiTesto 15"/>
            <p:cNvSpPr txBox="1"/>
            <p:nvPr/>
          </p:nvSpPr>
          <p:spPr>
            <a:xfrm>
              <a:off x="2876550" y="1891188"/>
              <a:ext cx="224452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400" b="1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ONNESSI 2024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542039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7794337" y="3642247"/>
            <a:ext cx="3829011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it-IT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Cliccare su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it-IT" b="1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CREA MODELLO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1C32D02-FE17-4606-9DDF-013DD35134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6700" y="1668001"/>
            <a:ext cx="1172567" cy="379866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D2786DF0-15F7-44D4-9342-1810859B65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4429" y="1608204"/>
            <a:ext cx="998919" cy="499460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02549">
            <a:off x="3269892" y="4544934"/>
            <a:ext cx="722253" cy="722253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E62AE30A-6257-4B9D-9A16-C5CCF69AE151}"/>
              </a:ext>
            </a:extLst>
          </p:cNvPr>
          <p:cNvSpPr txBox="1"/>
          <p:nvPr/>
        </p:nvSpPr>
        <p:spPr>
          <a:xfrm>
            <a:off x="522783" y="608229"/>
            <a:ext cx="80994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PRESENTAZIONE DELLA RENDICONTAZIONE</a:t>
            </a:r>
          </a:p>
        </p:txBody>
      </p:sp>
      <p:pic>
        <p:nvPicPr>
          <p:cNvPr id="10" name="Immagine 9" descr="Ritaglio schermata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37"/>
          <a:stretch/>
        </p:blipFill>
        <p:spPr>
          <a:xfrm>
            <a:off x="568652" y="2068077"/>
            <a:ext cx="6886611" cy="4027815"/>
          </a:xfrm>
          <a:prstGeom prst="rect">
            <a:avLst/>
          </a:prstGeom>
        </p:spPr>
      </p:pic>
      <p:sp>
        <p:nvSpPr>
          <p:cNvPr id="13" name="Rettangolo 12"/>
          <p:cNvSpPr/>
          <p:nvPr/>
        </p:nvSpPr>
        <p:spPr>
          <a:xfrm>
            <a:off x="1897293" y="3833762"/>
            <a:ext cx="1204089" cy="16441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4" name="Immagin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02549">
            <a:off x="2138212" y="2253637"/>
            <a:ext cx="722253" cy="722253"/>
          </a:xfrm>
          <a:prstGeom prst="rect">
            <a:avLst/>
          </a:prstGeom>
        </p:spPr>
      </p:pic>
      <p:grpSp>
        <p:nvGrpSpPr>
          <p:cNvPr id="15" name="Gruppo 14"/>
          <p:cNvGrpSpPr/>
          <p:nvPr/>
        </p:nvGrpSpPr>
        <p:grpSpPr>
          <a:xfrm>
            <a:off x="9058275" y="-76200"/>
            <a:ext cx="2682675" cy="1938992"/>
            <a:chOff x="2438400" y="1114425"/>
            <a:chExt cx="2682675" cy="1938992"/>
          </a:xfrm>
        </p:grpSpPr>
        <p:sp>
          <p:nvSpPr>
            <p:cNvPr id="16" name="CasellaDiTesto 15"/>
            <p:cNvSpPr txBox="1"/>
            <p:nvPr/>
          </p:nvSpPr>
          <p:spPr>
            <a:xfrm>
              <a:off x="2438400" y="1114425"/>
              <a:ext cx="1385316" cy="19389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0" b="1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C</a:t>
              </a:r>
            </a:p>
          </p:txBody>
        </p:sp>
        <p:sp>
          <p:nvSpPr>
            <p:cNvPr id="17" name="CasellaDiTesto 16"/>
            <p:cNvSpPr txBox="1"/>
            <p:nvPr/>
          </p:nvSpPr>
          <p:spPr>
            <a:xfrm>
              <a:off x="2876550" y="1891188"/>
              <a:ext cx="224452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400" b="1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ONNESSI 2024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858282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 descr="Ritaglio schermat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66" y="2954624"/>
            <a:ext cx="7935432" cy="2638793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8650378" y="2866326"/>
            <a:ext cx="3001093" cy="2640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it-IT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1. Selezionare dal menù a tendina la provincia della CCIAA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it-IT" dirty="0">
              <a:solidFill>
                <a:srgbClr val="000000"/>
              </a:solidFill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it-IT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2. Inserire numero REA o CODICE FISCALE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it-IT" dirty="0">
              <a:solidFill>
                <a:srgbClr val="000000"/>
              </a:solidFill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it-IT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3. Cliccare su </a:t>
            </a:r>
            <a:r>
              <a:rPr lang="it-IT" b="1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CERCA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1C32D02-FE17-4606-9DDF-013DD35134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6700" y="1668001"/>
            <a:ext cx="1172567" cy="379866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D2786DF0-15F7-44D4-9342-1810859B65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4429" y="1608204"/>
            <a:ext cx="998919" cy="499460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E62AE30A-6257-4B9D-9A16-C5CCF69AE151}"/>
              </a:ext>
            </a:extLst>
          </p:cNvPr>
          <p:cNvSpPr txBox="1"/>
          <p:nvPr/>
        </p:nvSpPr>
        <p:spPr>
          <a:xfrm>
            <a:off x="399566" y="739645"/>
            <a:ext cx="80994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PRESENTAZIONE DELLA RENDICONTAZIONE</a:t>
            </a:r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02549">
            <a:off x="7698630" y="5154469"/>
            <a:ext cx="722253" cy="722253"/>
          </a:xfrm>
          <a:prstGeom prst="rect">
            <a:avLst/>
          </a:prstGeom>
        </p:spPr>
      </p:pic>
      <p:grpSp>
        <p:nvGrpSpPr>
          <p:cNvPr id="12" name="Gruppo 11"/>
          <p:cNvGrpSpPr/>
          <p:nvPr/>
        </p:nvGrpSpPr>
        <p:grpSpPr>
          <a:xfrm>
            <a:off x="9058275" y="-76200"/>
            <a:ext cx="2682675" cy="1938992"/>
            <a:chOff x="2438400" y="1114425"/>
            <a:chExt cx="2682675" cy="1938992"/>
          </a:xfrm>
        </p:grpSpPr>
        <p:sp>
          <p:nvSpPr>
            <p:cNvPr id="13" name="CasellaDiTesto 12"/>
            <p:cNvSpPr txBox="1"/>
            <p:nvPr/>
          </p:nvSpPr>
          <p:spPr>
            <a:xfrm>
              <a:off x="2438400" y="1114425"/>
              <a:ext cx="1385316" cy="19389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0" b="1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C</a:t>
              </a:r>
            </a:p>
          </p:txBody>
        </p:sp>
        <p:sp>
          <p:nvSpPr>
            <p:cNvPr id="14" name="CasellaDiTesto 13"/>
            <p:cNvSpPr txBox="1"/>
            <p:nvPr/>
          </p:nvSpPr>
          <p:spPr>
            <a:xfrm>
              <a:off x="2876550" y="1891188"/>
              <a:ext cx="224452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400" b="1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ONNESSI 2024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87899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86191FE9-2148-0AD5-6C6B-D84E261E1A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72" t="17494" r="23008" b="26988"/>
          <a:stretch/>
        </p:blipFill>
        <p:spPr>
          <a:xfrm>
            <a:off x="568652" y="1919594"/>
            <a:ext cx="6487528" cy="4581770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7332292" y="2656342"/>
            <a:ext cx="4529990" cy="2947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it-IT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Selezionare, dal menù a tendina Tipo Pratica, RENDICONTAZIONE;</a:t>
            </a:r>
          </a:p>
          <a:p>
            <a:pPr marL="342900" indent="-342900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it-IT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Selezionare, dal menù a tendina Sportello di Destinazione, CCIAA di MILANO MONZA BRIANZA LODI – Contributi alle Imprese;</a:t>
            </a:r>
          </a:p>
          <a:p>
            <a:pPr marL="342900" indent="-342900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it-IT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Cliccare su </a:t>
            </a:r>
            <a:r>
              <a:rPr lang="it-IT" b="1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AVVIA COMPILAZIONE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1C32D02-FE17-4606-9DDF-013DD35134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6700" y="1668001"/>
            <a:ext cx="1172567" cy="379866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D2786DF0-15F7-44D4-9342-1810859B65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4429" y="1608204"/>
            <a:ext cx="998919" cy="499460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E62AE30A-6257-4B9D-9A16-C5CCF69AE151}"/>
              </a:ext>
            </a:extLst>
          </p:cNvPr>
          <p:cNvSpPr txBox="1"/>
          <p:nvPr/>
        </p:nvSpPr>
        <p:spPr>
          <a:xfrm>
            <a:off x="522783" y="608229"/>
            <a:ext cx="80994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PRESENTAZIONE DELLA RENDICONTAZIONE</a:t>
            </a:r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015324">
            <a:off x="4972092" y="5831623"/>
            <a:ext cx="722253" cy="722253"/>
          </a:xfrm>
          <a:prstGeom prst="rect">
            <a:avLst/>
          </a:prstGeom>
        </p:spPr>
      </p:pic>
      <p:grpSp>
        <p:nvGrpSpPr>
          <p:cNvPr id="12" name="Gruppo 11"/>
          <p:cNvGrpSpPr/>
          <p:nvPr/>
        </p:nvGrpSpPr>
        <p:grpSpPr>
          <a:xfrm>
            <a:off x="9058275" y="-76200"/>
            <a:ext cx="2682675" cy="1938992"/>
            <a:chOff x="2438400" y="1114425"/>
            <a:chExt cx="2682675" cy="1938992"/>
          </a:xfrm>
        </p:grpSpPr>
        <p:sp>
          <p:nvSpPr>
            <p:cNvPr id="13" name="CasellaDiTesto 12"/>
            <p:cNvSpPr txBox="1"/>
            <p:nvPr/>
          </p:nvSpPr>
          <p:spPr>
            <a:xfrm>
              <a:off x="2438400" y="1114425"/>
              <a:ext cx="1385316" cy="19389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0" b="1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C</a:t>
              </a:r>
            </a:p>
          </p:txBody>
        </p:sp>
        <p:sp>
          <p:nvSpPr>
            <p:cNvPr id="14" name="CasellaDiTesto 13"/>
            <p:cNvSpPr txBox="1"/>
            <p:nvPr/>
          </p:nvSpPr>
          <p:spPr>
            <a:xfrm>
              <a:off x="2876550" y="1891188"/>
              <a:ext cx="224452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400" b="1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ONNESSI 2024</a:t>
              </a:r>
            </a:p>
          </p:txBody>
        </p:sp>
      </p:grpSp>
      <p:sp>
        <p:nvSpPr>
          <p:cNvPr id="3" name="Rettangolo 2">
            <a:extLst>
              <a:ext uri="{FF2B5EF4-FFF2-40B4-BE49-F238E27FC236}">
                <a16:creationId xmlns:a16="http://schemas.microsoft.com/office/drawing/2014/main" id="{E5809BCC-F2E7-0E74-A070-975609B8DC65}"/>
              </a:ext>
            </a:extLst>
          </p:cNvPr>
          <p:cNvSpPr/>
          <p:nvPr/>
        </p:nvSpPr>
        <p:spPr>
          <a:xfrm>
            <a:off x="1828799" y="3560474"/>
            <a:ext cx="1350235" cy="19515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006D0C98-50CD-31E9-8907-A39BDFECD7A7}"/>
              </a:ext>
            </a:extLst>
          </p:cNvPr>
          <p:cNvSpPr/>
          <p:nvPr/>
        </p:nvSpPr>
        <p:spPr>
          <a:xfrm>
            <a:off x="1828800" y="3254284"/>
            <a:ext cx="1350236" cy="19515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6753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magine che contiene testo, schermata, software, Icona del computer&#10;&#10;Descrizione generata automaticamente">
            <a:extLst>
              <a:ext uri="{FF2B5EF4-FFF2-40B4-BE49-F238E27FC236}">
                <a16:creationId xmlns:a16="http://schemas.microsoft.com/office/drawing/2014/main" id="{96D19182-539F-E9C1-2C9B-292E3E6774C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495" t="21552" r="23829" b="4543"/>
          <a:stretch/>
        </p:blipFill>
        <p:spPr>
          <a:xfrm>
            <a:off x="202770" y="1577170"/>
            <a:ext cx="5474130" cy="4804579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6193838" y="2540562"/>
            <a:ext cx="5728182" cy="4030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it-IT" sz="1600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1. Cliccare sull’icona evidenziata e selezionare il corretto nome del bando: </a:t>
            </a:r>
            <a:r>
              <a:rPr lang="it-IT" sz="1600" b="1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CONNESSI 2024;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it-IT" sz="1600" dirty="0">
              <a:solidFill>
                <a:srgbClr val="000000"/>
              </a:solidFill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it-IT" sz="1600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2. Inserire il totale delle spese rendicontate;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it-IT" sz="1600" dirty="0">
              <a:solidFill>
                <a:srgbClr val="000000"/>
              </a:solidFill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it-IT" sz="1600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3. Inserire l’importo di contributo richiesto in rendicontazione;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it-IT" sz="1600" dirty="0">
              <a:solidFill>
                <a:srgbClr val="000000"/>
              </a:solidFill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it-IT" sz="1600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4.  Inserire il numero di protocollo e l’anno di riferimento della domanda di contributo;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it-IT" sz="1600" dirty="0">
              <a:solidFill>
                <a:srgbClr val="000000"/>
              </a:solidFill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it-IT" sz="1600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5. Compilare tutti i CAMPI OBBLIGATORI (indicati con un asterisco).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it-IT" sz="1600" b="1" dirty="0">
              <a:solidFill>
                <a:srgbClr val="000000"/>
              </a:solidFill>
              <a:latin typeface="Century Gothic" panose="020B0502020202020204" pitchFamily="34" charset="0"/>
              <a:ea typeface="Calibri" panose="020F0502020204030204" pitchFamily="34" charset="0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1C32D02-FE17-4606-9DDF-013DD35134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6700" y="1668001"/>
            <a:ext cx="1172567" cy="379866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D2786DF0-15F7-44D4-9342-1810859B65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4429" y="1608204"/>
            <a:ext cx="998919" cy="499460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E62AE30A-6257-4B9D-9A16-C5CCF69AE151}"/>
              </a:ext>
            </a:extLst>
          </p:cNvPr>
          <p:cNvSpPr txBox="1"/>
          <p:nvPr/>
        </p:nvSpPr>
        <p:spPr>
          <a:xfrm>
            <a:off x="202770" y="311226"/>
            <a:ext cx="80994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PRESENTAZIONE DELLA RENDICONTAZIONE</a:t>
            </a:r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015324">
            <a:off x="4525998" y="2744185"/>
            <a:ext cx="722253" cy="722253"/>
          </a:xfrm>
          <a:prstGeom prst="rect">
            <a:avLst/>
          </a:prstGeom>
        </p:spPr>
      </p:pic>
      <p:grpSp>
        <p:nvGrpSpPr>
          <p:cNvPr id="17" name="Gruppo 16"/>
          <p:cNvGrpSpPr/>
          <p:nvPr/>
        </p:nvGrpSpPr>
        <p:grpSpPr>
          <a:xfrm>
            <a:off x="9057929" y="-76200"/>
            <a:ext cx="2682675" cy="1938992"/>
            <a:chOff x="2438400" y="1114425"/>
            <a:chExt cx="2682675" cy="1938992"/>
          </a:xfrm>
        </p:grpSpPr>
        <p:sp>
          <p:nvSpPr>
            <p:cNvPr id="18" name="CasellaDiTesto 17"/>
            <p:cNvSpPr txBox="1"/>
            <p:nvPr/>
          </p:nvSpPr>
          <p:spPr>
            <a:xfrm>
              <a:off x="2438400" y="1114425"/>
              <a:ext cx="1385316" cy="19389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0" b="1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C</a:t>
              </a:r>
            </a:p>
          </p:txBody>
        </p:sp>
        <p:sp>
          <p:nvSpPr>
            <p:cNvPr id="19" name="CasellaDiTesto 18"/>
            <p:cNvSpPr txBox="1"/>
            <p:nvPr/>
          </p:nvSpPr>
          <p:spPr>
            <a:xfrm>
              <a:off x="2876550" y="1891188"/>
              <a:ext cx="224452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400" b="1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ONNESSI 2024</a:t>
              </a:r>
            </a:p>
          </p:txBody>
        </p:sp>
      </p:grpSp>
      <p:sp>
        <p:nvSpPr>
          <p:cNvPr id="10" name="Rettangolo 9">
            <a:extLst>
              <a:ext uri="{FF2B5EF4-FFF2-40B4-BE49-F238E27FC236}">
                <a16:creationId xmlns:a16="http://schemas.microsoft.com/office/drawing/2014/main" id="{7501D7EB-228D-D5B4-007D-4022ABEE5E0D}"/>
              </a:ext>
            </a:extLst>
          </p:cNvPr>
          <p:cNvSpPr/>
          <p:nvPr/>
        </p:nvSpPr>
        <p:spPr>
          <a:xfrm>
            <a:off x="1228725" y="4895849"/>
            <a:ext cx="828675" cy="12382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482DE1AE-A282-AFE8-F05C-3AECBA5EBCB1}"/>
              </a:ext>
            </a:extLst>
          </p:cNvPr>
          <p:cNvSpPr/>
          <p:nvPr/>
        </p:nvSpPr>
        <p:spPr>
          <a:xfrm>
            <a:off x="1122655" y="5122700"/>
            <a:ext cx="828675" cy="12382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192FDD09-32DC-3D61-79AF-412415FCC0B1}"/>
              </a:ext>
            </a:extLst>
          </p:cNvPr>
          <p:cNvSpPr/>
          <p:nvPr/>
        </p:nvSpPr>
        <p:spPr>
          <a:xfrm>
            <a:off x="1185862" y="5335903"/>
            <a:ext cx="914400" cy="12382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Rettangolo 20">
            <a:extLst>
              <a:ext uri="{FF2B5EF4-FFF2-40B4-BE49-F238E27FC236}">
                <a16:creationId xmlns:a16="http://schemas.microsoft.com/office/drawing/2014/main" id="{BAA9F644-3DCF-1891-AB1F-D90B671CBC7E}"/>
              </a:ext>
            </a:extLst>
          </p:cNvPr>
          <p:cNvSpPr/>
          <p:nvPr/>
        </p:nvSpPr>
        <p:spPr>
          <a:xfrm>
            <a:off x="883919" y="5775959"/>
            <a:ext cx="1828800" cy="13128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325670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813</TotalTime>
  <Words>626</Words>
  <Application>Microsoft Office PowerPoint</Application>
  <PresentationFormat>Widescreen</PresentationFormat>
  <Paragraphs>103</Paragraphs>
  <Slides>16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Century Gothic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Roberto Pellizzoni</dc:creator>
  <cp:lastModifiedBy>Manola Giannettoni</cp:lastModifiedBy>
  <cp:revision>99</cp:revision>
  <cp:lastPrinted>2024-05-21T12:59:30Z</cp:lastPrinted>
  <dcterms:created xsi:type="dcterms:W3CDTF">2021-11-09T12:54:54Z</dcterms:created>
  <dcterms:modified xsi:type="dcterms:W3CDTF">2024-05-21T13:13:00Z</dcterms:modified>
</cp:coreProperties>
</file>