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7" r:id="rId3"/>
    <p:sldId id="421" r:id="rId4"/>
    <p:sldId id="424" r:id="rId5"/>
    <p:sldId id="401" r:id="rId6"/>
    <p:sldId id="436" r:id="rId7"/>
    <p:sldId id="438" r:id="rId8"/>
    <p:sldId id="422" r:id="rId9"/>
    <p:sldId id="430" r:id="rId10"/>
    <p:sldId id="414" r:id="rId11"/>
    <p:sldId id="376" r:id="rId12"/>
    <p:sldId id="426" r:id="rId13"/>
    <p:sldId id="429" r:id="rId14"/>
    <p:sldId id="412" r:id="rId15"/>
    <p:sldId id="435" r:id="rId16"/>
    <p:sldId id="434" r:id="rId17"/>
    <p:sldId id="433" r:id="rId18"/>
    <p:sldId id="431" r:id="rId19"/>
  </p:sldIdLst>
  <p:sldSz cx="9144000" cy="6858000" type="screen4x3"/>
  <p:notesSz cx="6797675" cy="992822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434"/>
    <a:srgbClr val="CC0000"/>
    <a:srgbClr val="009900"/>
    <a:srgbClr val="FFCC00"/>
    <a:srgbClr val="CCCCFF"/>
    <a:srgbClr val="B7B7FF"/>
    <a:srgbClr val="FF3300"/>
    <a:srgbClr val="00808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399" autoAdjust="0"/>
  </p:normalViewPr>
  <p:slideViewPr>
    <p:cSldViewPr snapToGrid="0" snapToObjects="1">
      <p:cViewPr>
        <p:scale>
          <a:sx n="60" d="100"/>
          <a:sy n="60" d="100"/>
        </p:scale>
        <p:origin x="-3036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fld id="{91460234-ACC0-4C34-AEDC-6F1693FC34B7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9AD7F02E-67CD-418A-975A-8D9641426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559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31D736-4BC2-4129-8F5E-0273E19D2523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47" tIns="43973" rIns="87947" bIns="4397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4" y="4715407"/>
            <a:ext cx="5438748" cy="4467470"/>
          </a:xfrm>
          <a:prstGeom prst="rect">
            <a:avLst/>
          </a:prstGeom>
        </p:spPr>
        <p:txBody>
          <a:bodyPr vert="horz" lIns="87947" tIns="43973" rIns="87947" bIns="43973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82D37D-41D1-4AC6-B2BC-0EC34390AE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233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2D37D-41D1-4AC6-B2BC-0EC34390AE73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989D2E48-AC85-40D7-87BD-8D51150737CE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3138B9D9-3BA4-443F-A11F-2D8AC7CC33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1575" y="65088"/>
            <a:ext cx="6416675" cy="9318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9888" y="1492250"/>
            <a:ext cx="8404225" cy="4540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1EFF4D0-1DA4-473E-99A8-9F4D96C62455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338E32F3-53F2-4CC3-9BCA-CD3D133D86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F1B492D6-D43D-462D-9608-89495C0B9D4F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F81980D-DED9-495A-BE13-75C1F45BC3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1575" y="65088"/>
            <a:ext cx="6416675" cy="9318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9888" y="1492250"/>
            <a:ext cx="8404225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31F087A2-04E6-49D3-9662-3AD0ADBE2ECE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2D42D7DA-D610-40CA-B46E-AB2B7A61FA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9D0FBC4-A3B6-4CF0-9F03-C57C327FBF65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AAD53C83-5AB0-46E4-B5C7-D0B925B97B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1575" y="65088"/>
            <a:ext cx="6416675" cy="9318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E27F6C1-BEC9-4A6F-9004-4C29E2F7135D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DEC1DB92-544A-45A9-8EC6-A3D42BE05D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1575" y="65088"/>
            <a:ext cx="6416675" cy="931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70BFEB3-8ED9-40F4-A889-F4B25E61F7AD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1D7714AB-4FA6-48CF-8850-EA9371ED1E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1575" y="65088"/>
            <a:ext cx="6416675" cy="9318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8F9732C3-7DF7-4CFD-9A62-26DEACBF30A4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6602EFFD-B2C9-41E7-8D7B-60529DACFF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F1AAF223-A580-46AB-B193-CD86798F8FDE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5C73B058-3123-4947-AF51-1FC835FBFA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81572B7B-C636-43E9-9553-7854522C031A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D280DA42-D52C-475E-B1CC-242D1A2496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380075A8-C80C-4922-ABB0-70E9D3513D56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6120C407-99B9-4379-B893-F7BCAF93B7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tlete_1_general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65"/>
          <a:stretch/>
        </p:blipFill>
        <p:spPr>
          <a:xfrm>
            <a:off x="-7030" y="0"/>
            <a:ext cx="915103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d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Atlet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991"/>
          <a:stretch/>
        </p:blipFill>
        <p:spPr>
          <a:xfrm>
            <a:off x="-12677" y="0"/>
            <a:ext cx="9144000" cy="5961888"/>
          </a:xfrm>
          <a:prstGeom prst="rect">
            <a:avLst/>
          </a:prstGeom>
        </p:spPr>
      </p:pic>
      <p:pic>
        <p:nvPicPr>
          <p:cNvPr id="3" name="Immagine 2" descr="IMQ_logo_trittico_alt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788" y="4470400"/>
            <a:ext cx="2269236" cy="63984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034788" y="1580346"/>
            <a:ext cx="7772400" cy="1470025"/>
          </a:xfrm>
        </p:spPr>
        <p:txBody>
          <a:bodyPr/>
          <a:lstStyle/>
          <a:p>
            <a:r>
              <a:rPr lang="it-IT" sz="3600" dirty="0" smtClean="0"/>
              <a:t>Il ruolo dei </a:t>
            </a:r>
            <a:br>
              <a:rPr lang="it-IT" sz="3600" dirty="0" smtClean="0"/>
            </a:br>
            <a:r>
              <a:rPr lang="it-IT" sz="3600" dirty="0" smtClean="0"/>
              <a:t>laboratori di prova</a:t>
            </a:r>
            <a:br>
              <a:rPr lang="it-IT" sz="36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2400" dirty="0" smtClean="0"/>
              <a:t>Ing. Stefano Ferrari </a:t>
            </a:r>
            <a:br>
              <a:rPr lang="it-IT" sz="2400" dirty="0" smtClean="0"/>
            </a:br>
            <a:r>
              <a:rPr lang="it-IT" sz="2400" i="1" dirty="0" err="1" smtClean="0"/>
              <a:t>Resp</a:t>
            </a:r>
            <a:r>
              <a:rPr lang="it-IT" sz="2400" i="1" dirty="0" smtClean="0"/>
              <a:t>. Lab Elettrodomestici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3200" dirty="0"/>
          </a:p>
        </p:txBody>
      </p:sp>
      <p:pic>
        <p:nvPicPr>
          <p:cNvPr id="9" name="Immagine 8" descr="atlete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112" y="0"/>
            <a:ext cx="2682444" cy="156923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41575" y="1942271"/>
            <a:ext cx="6416675" cy="400110"/>
          </a:xfrm>
          <a:prstGeom prst="rect">
            <a:avLst/>
          </a:prstGeom>
          <a:noFill/>
          <a:ln w="12700">
            <a:solidFill>
              <a:schemeClr val="accent1">
                <a:alpha val="89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41575" y="4071610"/>
            <a:ext cx="6416675" cy="707886"/>
          </a:xfrm>
          <a:prstGeom prst="rect">
            <a:avLst/>
          </a:prstGeom>
          <a:noFill/>
          <a:ln w="12700">
            <a:solidFill>
              <a:schemeClr val="accent1">
                <a:alpha val="89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2000" dirty="0" smtClean="0">
                <a:latin typeface="+mn-lt"/>
              </a:rPr>
              <a:t> </a:t>
            </a:r>
          </a:p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177800" y="2950261"/>
            <a:ext cx="2832100" cy="2319013"/>
          </a:xfrm>
        </p:spPr>
        <p:txBody>
          <a:bodyPr/>
          <a:lstStyle/>
          <a:p>
            <a:pPr algn="r"/>
            <a:r>
              <a:rPr lang="it-IT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rPr>
              <a:t>OBIETTIVO</a:t>
            </a:r>
            <a:br>
              <a:rPr lang="it-IT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it-IT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rPr>
              <a:t>DELLE VERIFICHE </a:t>
            </a:r>
            <a:endParaRPr lang="it-IT" sz="2400" b="1" dirty="0">
              <a:solidFill>
                <a:srgbClr val="002060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9" name="Immagine 8" descr="3 punti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44" r="29425" b="50926"/>
          <a:stretch/>
        </p:blipFill>
        <p:spPr>
          <a:xfrm>
            <a:off x="2345231" y="-245737"/>
            <a:ext cx="5223969" cy="315681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19931" y="2446145"/>
            <a:ext cx="2442669" cy="3385542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Regolamento </a:t>
            </a:r>
            <a:r>
              <a:rPr lang="it-IT" sz="1600" b="1" dirty="0">
                <a:solidFill>
                  <a:srgbClr val="002060"/>
                </a:solidFill>
              </a:rPr>
              <a:t>Delegato (UE) No. 1015/2010 relativo alle specifiche </a:t>
            </a:r>
          </a:p>
          <a:p>
            <a:r>
              <a:rPr lang="it-IT" sz="1600" b="1" dirty="0">
                <a:solidFill>
                  <a:srgbClr val="002060"/>
                </a:solidFill>
              </a:rPr>
              <a:t>per la progettazione ecocompatibile delle lavabiancheria </a:t>
            </a:r>
          </a:p>
          <a:p>
            <a:r>
              <a:rPr lang="it-IT" sz="1600" b="1" dirty="0">
                <a:solidFill>
                  <a:srgbClr val="002060"/>
                </a:solidFill>
              </a:rPr>
              <a:t>per uso domestico </a:t>
            </a:r>
          </a:p>
          <a:p>
            <a:r>
              <a:rPr lang="it-IT" sz="1600" b="1" dirty="0">
                <a:solidFill>
                  <a:srgbClr val="002060"/>
                </a:solidFill>
              </a:rPr>
              <a:t>(</a:t>
            </a:r>
            <a:r>
              <a:rPr lang="it-IT" sz="1600" b="1" dirty="0" err="1">
                <a:solidFill>
                  <a:srgbClr val="002060"/>
                </a:solidFill>
              </a:rPr>
              <a:t>M.d.E</a:t>
            </a:r>
            <a:r>
              <a:rPr lang="it-IT" sz="1600" b="1" dirty="0">
                <a:solidFill>
                  <a:srgbClr val="002060"/>
                </a:solidFill>
              </a:rPr>
              <a:t>. in accordo alla Direttiva Europea 2009/125/CE ) </a:t>
            </a:r>
          </a:p>
          <a:p>
            <a:pPr marL="819150" lvl="1" indent="-361950"/>
            <a:endParaRPr lang="it-IT" sz="2000" b="1" dirty="0">
              <a:solidFill>
                <a:srgbClr val="002060"/>
              </a:solidFill>
            </a:endParaRPr>
          </a:p>
          <a:p>
            <a:pPr algn="just"/>
            <a:endParaRPr lang="it-IT" sz="1600" dirty="0" smtClean="0">
              <a:solidFill>
                <a:srgbClr val="002060"/>
              </a:solidFill>
              <a:latin typeface="+mn-lt"/>
            </a:endParaRPr>
          </a:p>
          <a:p>
            <a:pPr lvl="1" algn="r"/>
            <a:endParaRPr lang="it-IT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59450" y="2440564"/>
            <a:ext cx="2209800" cy="2800766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Regolamento Delegato (UE) 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r>
              <a:rPr lang="it-IT" sz="1600" b="1" dirty="0" smtClean="0">
                <a:solidFill>
                  <a:srgbClr val="002060"/>
                </a:solidFill>
              </a:rPr>
              <a:t>No. </a:t>
            </a:r>
            <a:r>
              <a:rPr lang="it-IT" sz="1600" b="1" dirty="0">
                <a:solidFill>
                  <a:srgbClr val="002060"/>
                </a:solidFill>
              </a:rPr>
              <a:t>1061/2010 relativo all’etichettatura energetica</a:t>
            </a:r>
          </a:p>
          <a:p>
            <a:r>
              <a:rPr lang="it-IT" sz="1600" b="1" dirty="0">
                <a:solidFill>
                  <a:srgbClr val="002060"/>
                </a:solidFill>
              </a:rPr>
              <a:t>delle lavabiancheria per uso domestico </a:t>
            </a:r>
          </a:p>
          <a:p>
            <a:r>
              <a:rPr lang="it-IT" sz="1600" b="1" dirty="0">
                <a:solidFill>
                  <a:srgbClr val="002060"/>
                </a:solidFill>
              </a:rPr>
              <a:t>(</a:t>
            </a:r>
            <a:r>
              <a:rPr lang="it-IT" sz="1600" b="1" dirty="0" err="1">
                <a:solidFill>
                  <a:srgbClr val="002060"/>
                </a:solidFill>
              </a:rPr>
              <a:t>M.d.E</a:t>
            </a:r>
            <a:r>
              <a:rPr lang="it-IT" sz="1600" b="1" dirty="0">
                <a:solidFill>
                  <a:srgbClr val="002060"/>
                </a:solidFill>
              </a:rPr>
              <a:t>. in accordo alla Direttiva Europea 2010/30/CE</a:t>
            </a:r>
            <a:r>
              <a:rPr lang="it-IT" sz="1600" dirty="0">
                <a:solidFill>
                  <a:srgbClr val="006699"/>
                </a:solidFill>
              </a:rPr>
              <a:t>) 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090262" y="2452182"/>
            <a:ext cx="29669" cy="2450018"/>
          </a:xfrm>
          <a:prstGeom prst="line">
            <a:avLst/>
          </a:prstGeom>
          <a:ln>
            <a:solidFill>
              <a:srgbClr val="45843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759450" y="2452182"/>
            <a:ext cx="0" cy="254292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circolo pro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09" y="-471253"/>
            <a:ext cx="7405332" cy="76381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41575" y="314325"/>
            <a:ext cx="60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91051" y="180975"/>
            <a:ext cx="36671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endParaRPr lang="it-IT" b="1" dirty="0" smtClean="0">
              <a:solidFill>
                <a:srgbClr val="002060"/>
              </a:solidFill>
              <a:latin typeface="+mn-lt"/>
            </a:endParaRPr>
          </a:p>
          <a:p>
            <a:pPr marL="361950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pPr marL="361950" indent="-361950">
              <a:buBlip>
                <a:blip r:embed="rId3"/>
              </a:buBlip>
            </a:pPr>
            <a:endParaRPr lang="it-IT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46873" y="2760722"/>
            <a:ext cx="158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FFFF"/>
                </a:solidFill>
              </a:rPr>
              <a:t>Standard EN 60456:2011</a:t>
            </a:r>
          </a:p>
          <a:p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03066" y="287029"/>
            <a:ext cx="1396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2F2F2"/>
                </a:solidFill>
              </a:rPr>
              <a:t>Consumo </a:t>
            </a:r>
            <a:endParaRPr lang="it-IT" sz="1600" dirty="0" smtClean="0">
              <a:solidFill>
                <a:srgbClr val="F2F2F2"/>
              </a:solidFill>
            </a:endParaRPr>
          </a:p>
          <a:p>
            <a:pPr algn="ctr"/>
            <a:r>
              <a:rPr lang="it-IT" sz="1600" dirty="0" smtClean="0">
                <a:solidFill>
                  <a:srgbClr val="F2F2F2"/>
                </a:solidFill>
              </a:rPr>
              <a:t>energia</a:t>
            </a:r>
            <a:endParaRPr lang="it-IT" sz="1600" dirty="0">
              <a:solidFill>
                <a:srgbClr val="F2F2F2"/>
              </a:solidFill>
            </a:endParaRPr>
          </a:p>
          <a:p>
            <a:pPr algn="ctr"/>
            <a:endParaRPr lang="it-IT" sz="2000" dirty="0">
              <a:solidFill>
                <a:srgbClr val="F2F2F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94786" y="1068304"/>
            <a:ext cx="1558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2F2F2"/>
                </a:solidFill>
              </a:rPr>
              <a:t>Consumo </a:t>
            </a:r>
            <a:endParaRPr lang="it-IT" sz="1600" dirty="0" smtClean="0">
              <a:solidFill>
                <a:srgbClr val="F2F2F2"/>
              </a:solidFill>
            </a:endParaRPr>
          </a:p>
          <a:p>
            <a:pPr algn="ctr"/>
            <a:r>
              <a:rPr lang="it-IT" sz="1600" dirty="0" smtClean="0">
                <a:solidFill>
                  <a:srgbClr val="F2F2F2"/>
                </a:solidFill>
              </a:rPr>
              <a:t>acqua</a:t>
            </a:r>
            <a:endParaRPr lang="it-IT" sz="1600" dirty="0">
              <a:solidFill>
                <a:srgbClr val="F2F2F2"/>
              </a:solidFill>
            </a:endParaRPr>
          </a:p>
          <a:p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750835" y="2850942"/>
            <a:ext cx="12922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2F2F2"/>
                </a:solidFill>
              </a:rPr>
              <a:t>Indice efficienza</a:t>
            </a:r>
          </a:p>
          <a:p>
            <a:pPr algn="ctr"/>
            <a:r>
              <a:rPr lang="it-IT" sz="1600" dirty="0" smtClean="0">
                <a:solidFill>
                  <a:srgbClr val="F2F2F2"/>
                </a:solidFill>
              </a:rPr>
              <a:t>lavaggio</a:t>
            </a:r>
            <a:endParaRPr lang="it-IT" sz="1600" dirty="0">
              <a:solidFill>
                <a:srgbClr val="F2F2F2"/>
              </a:solidFill>
            </a:endParaRPr>
          </a:p>
          <a:p>
            <a:pPr algn="ctr"/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79001" y="4830045"/>
            <a:ext cx="15589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2F2F2"/>
                </a:solidFill>
              </a:rPr>
              <a:t>Efficienza centrifuga</a:t>
            </a:r>
          </a:p>
          <a:p>
            <a:pPr algn="ctr"/>
            <a:r>
              <a:rPr lang="it-IT" sz="1200" i="1" dirty="0"/>
              <a:t>(Contenuto </a:t>
            </a:r>
            <a:endParaRPr lang="it-IT" sz="1200" i="1" dirty="0" smtClean="0"/>
          </a:p>
          <a:p>
            <a:pPr algn="ctr"/>
            <a:r>
              <a:rPr lang="it-IT" sz="1200" i="1" dirty="0" smtClean="0"/>
              <a:t>umidità </a:t>
            </a:r>
            <a:r>
              <a:rPr lang="it-IT" sz="1200" i="1" dirty="0"/>
              <a:t>residua)</a:t>
            </a:r>
          </a:p>
          <a:p>
            <a:pPr algn="r"/>
            <a:endParaRPr lang="it-IT" sz="1600" dirty="0">
              <a:solidFill>
                <a:srgbClr val="F2F2F2"/>
              </a:solidFill>
            </a:endParaRPr>
          </a:p>
          <a:p>
            <a:endParaRPr lang="it-IT" sz="2000" dirty="0">
              <a:solidFill>
                <a:srgbClr val="F2F2F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75225" y="4870989"/>
            <a:ext cx="12287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Velocità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r</a:t>
            </a:r>
            <a:r>
              <a:rPr lang="it-IT" sz="1600" dirty="0" smtClean="0">
                <a:solidFill>
                  <a:schemeClr val="bg1"/>
                </a:solidFill>
              </a:rPr>
              <a:t>otazione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centrifuga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33265" y="2850942"/>
            <a:ext cx="2197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FFFF"/>
                </a:solidFill>
              </a:rPr>
              <a:t>Durata</a:t>
            </a:r>
          </a:p>
          <a:p>
            <a:pPr algn="ctr"/>
            <a:r>
              <a:rPr lang="it-IT" sz="1600" dirty="0" smtClean="0">
                <a:solidFill>
                  <a:srgbClr val="FFFFFF"/>
                </a:solidFill>
              </a:rPr>
              <a:t>programma</a:t>
            </a:r>
          </a:p>
          <a:p>
            <a:pPr algn="ctr"/>
            <a:r>
              <a:rPr lang="it-IT" sz="1600" dirty="0" smtClean="0">
                <a:solidFill>
                  <a:srgbClr val="FFFFFF"/>
                </a:solidFill>
              </a:rPr>
              <a:t>lavaggio</a:t>
            </a:r>
            <a:endParaRPr lang="it-IT" sz="1600" dirty="0">
              <a:solidFill>
                <a:srgbClr val="FFFFFF"/>
              </a:solidFill>
            </a:endParaRPr>
          </a:p>
          <a:p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912386" y="760555"/>
            <a:ext cx="14478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FFFF"/>
                </a:solidFill>
              </a:rPr>
              <a:t>Consumo </a:t>
            </a:r>
            <a:r>
              <a:rPr lang="it-IT" sz="1600" dirty="0" smtClean="0">
                <a:solidFill>
                  <a:srgbClr val="FFFFFF"/>
                </a:solidFill>
              </a:rPr>
              <a:t>energia nei </a:t>
            </a:r>
            <a:r>
              <a:rPr lang="it-IT" sz="1600" dirty="0">
                <a:solidFill>
                  <a:srgbClr val="FFFFFF"/>
                </a:solidFill>
              </a:rPr>
              <a:t>modi spento e/o “</a:t>
            </a:r>
            <a:r>
              <a:rPr lang="it-IT" sz="1600" dirty="0" err="1">
                <a:solidFill>
                  <a:srgbClr val="FFFFFF"/>
                </a:solidFill>
              </a:rPr>
              <a:t>left-on</a:t>
            </a:r>
            <a:r>
              <a:rPr lang="it-IT" sz="1600" dirty="0">
                <a:solidFill>
                  <a:srgbClr val="FFFFFF"/>
                </a:solidFill>
              </a:rPr>
              <a:t>” </a:t>
            </a:r>
            <a:endParaRPr lang="it-IT" sz="1600" dirty="0" smtClean="0">
              <a:solidFill>
                <a:srgbClr val="FFFFFF"/>
              </a:solidFill>
            </a:endParaRPr>
          </a:p>
          <a:p>
            <a:pPr algn="ctr"/>
            <a:r>
              <a:rPr lang="it-IT" sz="900" dirty="0" smtClean="0">
                <a:solidFill>
                  <a:srgbClr val="FFFFFF"/>
                </a:solidFill>
              </a:rPr>
              <a:t>(</a:t>
            </a:r>
            <a:r>
              <a:rPr lang="it-IT" sz="900" dirty="0">
                <a:solidFill>
                  <a:srgbClr val="FFFFFF"/>
                </a:solidFill>
              </a:rPr>
              <a:t>EN 50564:2011)</a:t>
            </a:r>
          </a:p>
          <a:p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0" y="2511188"/>
            <a:ext cx="2038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002060"/>
                </a:solidFill>
              </a:rPr>
              <a:t>Capacità di mantenere (misurare) altri parametri importanti per assicurare la conformità alla Normativa:</a:t>
            </a:r>
          </a:p>
          <a:p>
            <a:pPr algn="r"/>
            <a:r>
              <a:rPr lang="it-IT" sz="1600" dirty="0">
                <a:solidFill>
                  <a:srgbClr val="002060"/>
                </a:solidFill>
              </a:rPr>
              <a:t>p</a:t>
            </a:r>
            <a:r>
              <a:rPr lang="it-IT" sz="1600" dirty="0" smtClean="0">
                <a:solidFill>
                  <a:srgbClr val="002060"/>
                </a:solidFill>
              </a:rPr>
              <a:t>ressione</a:t>
            </a:r>
            <a:r>
              <a:rPr lang="it-IT" sz="1600" dirty="0">
                <a:solidFill>
                  <a:srgbClr val="002060"/>
                </a:solidFill>
              </a:rPr>
              <a:t>, durezza acqua, temperatura ambiente, temperatura acqua.</a:t>
            </a:r>
          </a:p>
          <a:p>
            <a:endParaRPr lang="it-IT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41575" y="962025"/>
            <a:ext cx="60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pPr marL="819150" lvl="1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91051" y="828675"/>
            <a:ext cx="36671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endParaRPr lang="it-IT" b="1" dirty="0" smtClean="0">
              <a:solidFill>
                <a:srgbClr val="002060"/>
              </a:solidFill>
              <a:latin typeface="+mn-lt"/>
            </a:endParaRPr>
          </a:p>
          <a:p>
            <a:pPr marL="361950" indent="-361950"/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pPr marL="361950" indent="-361950">
              <a:buBlip>
                <a:blip r:embed="rId2"/>
              </a:buBlip>
            </a:pPr>
            <a:endParaRPr lang="it-IT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Immagine 8" descr="PUNTI CHIAVE DETTAGL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11"/>
          <a:stretch/>
        </p:blipFill>
        <p:spPr>
          <a:xfrm>
            <a:off x="3768903" y="337653"/>
            <a:ext cx="4746447" cy="57995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026090" y="2090559"/>
            <a:ext cx="21461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it-IT" sz="1400" b="1" dirty="0"/>
              <a:t>Regolamento Delegato (UE) No. 1015/2010</a:t>
            </a:r>
            <a:endParaRPr lang="it-IT" sz="1400" dirty="0"/>
          </a:p>
          <a:p>
            <a:pPr algn="ctr" fontAlgn="auto"/>
            <a:r>
              <a:rPr lang="it-IT" sz="1400" dirty="0"/>
              <a:t>Informazioni nel libretto di istruzioni (informazioni relative ai programmi di lavaggio standard, raccomandazioni sull’uso dei detersivi, …)</a:t>
            </a:r>
          </a:p>
          <a:p>
            <a:pPr algn="ctr" fontAlgn="auto"/>
            <a:r>
              <a:rPr lang="it-IT" sz="1400" dirty="0"/>
              <a:t>Identificazione sulla lavabiancheria dei programmi di lavaggio standard (40°C e 60°C)</a:t>
            </a:r>
          </a:p>
          <a:p>
            <a:pPr algn="ctr"/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74248" y="2090559"/>
            <a:ext cx="20865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it-IT" sz="1600" b="1" dirty="0"/>
              <a:t>Regolamento Delegato (UE) </a:t>
            </a:r>
            <a:endParaRPr lang="it-IT" sz="1600" b="1" dirty="0" smtClean="0"/>
          </a:p>
          <a:p>
            <a:pPr algn="ctr" fontAlgn="auto"/>
            <a:r>
              <a:rPr lang="it-IT" sz="1600" b="1" dirty="0" smtClean="0"/>
              <a:t>No</a:t>
            </a:r>
            <a:r>
              <a:rPr lang="it-IT" sz="1600" b="1" dirty="0"/>
              <a:t>. 1061/2010</a:t>
            </a:r>
            <a:endParaRPr lang="it-IT" sz="1600" dirty="0"/>
          </a:p>
          <a:p>
            <a:pPr algn="ctr" fontAlgn="t"/>
            <a:r>
              <a:rPr lang="it-IT" sz="1600" dirty="0"/>
              <a:t>Etichetta Energetica (verifica presenza e correttezza)</a:t>
            </a:r>
          </a:p>
          <a:p>
            <a:pPr algn="ctr" fontAlgn="t"/>
            <a:r>
              <a:rPr lang="it-IT" sz="1600" dirty="0"/>
              <a:t>Verifica Scheda prodotto e delle informazioni in essa contenute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5751" y="3237453"/>
            <a:ext cx="3233738" cy="857250"/>
          </a:xfrm>
        </p:spPr>
        <p:txBody>
          <a:bodyPr/>
          <a:lstStyle/>
          <a:p>
            <a:pPr algn="r"/>
            <a: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Verifiche aggiuntive</a:t>
            </a:r>
            <a:endParaRPr lang="it-IT" sz="2800" b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85900"/>
            <a:ext cx="3008313" cy="4114800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FFFF"/>
                </a:solidFill>
                <a:cs typeface="Arial" charset="0"/>
              </a:rPr>
              <a:t>La fase relativa al </a:t>
            </a:r>
            <a:r>
              <a:rPr lang="it-IT" sz="1800" b="1" dirty="0" err="1" smtClean="0">
                <a:solidFill>
                  <a:srgbClr val="FFFFFF"/>
                </a:solidFill>
                <a:cs typeface="Arial" charset="0"/>
              </a:rPr>
              <a:t>testing</a:t>
            </a:r>
            <a:r>
              <a:rPr lang="it-IT" sz="1800" b="1" dirty="0" smtClean="0">
                <a:solidFill>
                  <a:srgbClr val="FFFFFF"/>
                </a:solidFill>
                <a:cs typeface="Arial" charset="0"/>
              </a:rPr>
              <a:t> dei prodotti è stata suddivisa in 3 </a:t>
            </a:r>
            <a:r>
              <a:rPr lang="it-IT" sz="1800" b="1" dirty="0" err="1" smtClean="0">
                <a:solidFill>
                  <a:srgbClr val="FFFFFF"/>
                </a:solidFill>
                <a:cs typeface="Arial" charset="0"/>
              </a:rPr>
              <a:t>batch</a:t>
            </a:r>
            <a:r>
              <a:rPr lang="it-IT" sz="1800" b="1" dirty="0" smtClean="0">
                <a:solidFill>
                  <a:srgbClr val="FFFFFF"/>
                </a:solidFill>
                <a:cs typeface="Arial" charset="0"/>
              </a:rPr>
              <a:t>.</a:t>
            </a:r>
          </a:p>
          <a:p>
            <a:endParaRPr lang="it-IT" sz="1800" b="1" dirty="0" smtClean="0">
              <a:solidFill>
                <a:srgbClr val="FFFFFF"/>
              </a:solidFill>
              <a:cs typeface="Arial" charset="0"/>
            </a:endParaRPr>
          </a:p>
          <a:p>
            <a:r>
              <a:rPr lang="it-IT" sz="1800" b="1" dirty="0" smtClean="0">
                <a:solidFill>
                  <a:srgbClr val="FFFFFF"/>
                </a:solidFill>
                <a:cs typeface="Arial" charset="0"/>
              </a:rPr>
              <a:t>IMQ ha testato complessivamente 7 prodotti  di differenti costruttori.</a:t>
            </a:r>
          </a:p>
          <a:p>
            <a:endParaRPr lang="it-IT" sz="1800" b="1" dirty="0" smtClean="0">
              <a:solidFill>
                <a:srgbClr val="FFFFFF"/>
              </a:solidFill>
              <a:cs typeface="Arial" charset="0"/>
            </a:endParaRPr>
          </a:p>
          <a:p>
            <a:r>
              <a:rPr lang="it-IT" sz="1800" b="1" dirty="0" smtClean="0">
                <a:solidFill>
                  <a:srgbClr val="FFFFFF"/>
                </a:solidFill>
                <a:cs typeface="Arial" charset="0"/>
              </a:rPr>
              <a:t>Le attività di prova si sono svolte in un arco temporale che va da Febbraio 2013 a Gennaio 2014.</a:t>
            </a:r>
          </a:p>
          <a:p>
            <a:endParaRPr lang="it-IT" b="1" dirty="0" smtClean="0">
              <a:solidFill>
                <a:srgbClr val="002060"/>
              </a:solidFill>
              <a:cs typeface="Arial" charset="0"/>
            </a:endParaRPr>
          </a:p>
          <a:p>
            <a:endParaRPr lang="it-IT" b="1" dirty="0" smtClean="0">
              <a:solidFill>
                <a:srgbClr val="002060"/>
              </a:solidFill>
              <a:cs typeface="Arial" charset="0"/>
            </a:endParaRPr>
          </a:p>
          <a:p>
            <a:endParaRPr lang="it-IT" dirty="0"/>
          </a:p>
        </p:txBody>
      </p:sp>
      <p:pic>
        <p:nvPicPr>
          <p:cNvPr id="5" name="Picture 8" descr="190120123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485900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2441575" y="-192881"/>
            <a:ext cx="64166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Attività di prova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035300" y="-3810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Osservazioni - progetto 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2" name="Immagine 11" descr="PUNTI CHIAVE DETTAG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0" y="774700"/>
            <a:ext cx="7721664" cy="527544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485900" y="2540052"/>
            <a:ext cx="1549400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 err="1">
                <a:solidFill>
                  <a:srgbClr val="002060"/>
                </a:solidFill>
              </a:rPr>
              <a:t>Efficace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sistema</a:t>
            </a:r>
            <a:r>
              <a:rPr lang="en-GB" sz="1600" b="1" dirty="0">
                <a:solidFill>
                  <a:srgbClr val="002060"/>
                </a:solidFill>
              </a:rPr>
              <a:t> di pick-up </a:t>
            </a:r>
            <a:r>
              <a:rPr lang="en-GB" sz="1600" b="1" dirty="0" err="1">
                <a:solidFill>
                  <a:srgbClr val="002060"/>
                </a:solidFill>
              </a:rPr>
              <a:t>dei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campioni</a:t>
            </a:r>
            <a:r>
              <a:rPr lang="en-GB" sz="1600" b="1" dirty="0">
                <a:solidFill>
                  <a:srgbClr val="002060"/>
                </a:solidFill>
              </a:rPr>
              <a:t> dal </a:t>
            </a:r>
            <a:r>
              <a:rPr lang="en-GB" sz="1600" b="1" dirty="0" err="1">
                <a:solidFill>
                  <a:srgbClr val="002060"/>
                </a:solidFill>
              </a:rPr>
              <a:t>mercato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(</a:t>
            </a:r>
            <a:r>
              <a:rPr lang="en-GB" sz="1400" dirty="0" err="1">
                <a:solidFill>
                  <a:srgbClr val="002060"/>
                </a:solidFill>
              </a:rPr>
              <a:t>correttezza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dei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campioni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inviati</a:t>
            </a:r>
            <a:r>
              <a:rPr lang="en-GB" sz="1400" dirty="0">
                <a:solidFill>
                  <a:srgbClr val="002060"/>
                </a:solidFill>
              </a:rPr>
              <a:t> e </a:t>
            </a:r>
            <a:r>
              <a:rPr lang="en-GB" sz="1400" dirty="0" err="1">
                <a:solidFill>
                  <a:srgbClr val="002060"/>
                </a:solidFill>
              </a:rPr>
              <a:t>riduzione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tempistiche</a:t>
            </a:r>
            <a:r>
              <a:rPr lang="en-GB" sz="1400" dirty="0">
                <a:solidFill>
                  <a:srgbClr val="002060"/>
                </a:solidFill>
              </a:rPr>
              <a:t>)</a:t>
            </a:r>
            <a:r>
              <a:rPr lang="en-GB" sz="1400" b="1" dirty="0">
                <a:solidFill>
                  <a:srgbClr val="002060"/>
                </a:solidFill>
              </a:rPr>
              <a:t>;</a:t>
            </a:r>
            <a:endParaRPr lang="en-GB" sz="1600" b="1" dirty="0">
              <a:solidFill>
                <a:srgbClr val="002060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61815" y="2540052"/>
            <a:ext cx="1779141" cy="23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 err="1">
                <a:solidFill>
                  <a:srgbClr val="002060"/>
                </a:solidFill>
              </a:rPr>
              <a:t>Incontri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tra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laboratori</a:t>
            </a:r>
            <a:r>
              <a:rPr lang="en-GB" sz="1600" b="1" dirty="0">
                <a:solidFill>
                  <a:srgbClr val="002060"/>
                </a:solidFill>
              </a:rPr>
              <a:t> e </a:t>
            </a:r>
            <a:r>
              <a:rPr lang="en-GB" sz="1600" b="1" dirty="0" err="1">
                <a:solidFill>
                  <a:srgbClr val="002060"/>
                </a:solidFill>
              </a:rPr>
              <a:t>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vari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stakeolders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coinvolti</a:t>
            </a:r>
            <a:r>
              <a:rPr lang="en-GB" sz="1600" b="1" dirty="0">
                <a:solidFill>
                  <a:srgbClr val="002060"/>
                </a:solidFill>
              </a:rPr>
              <a:t>, al </a:t>
            </a:r>
            <a:r>
              <a:rPr lang="en-GB" sz="1600" b="1" dirty="0" err="1">
                <a:solidFill>
                  <a:srgbClr val="002060"/>
                </a:solidFill>
              </a:rPr>
              <a:t>termine</a:t>
            </a:r>
            <a:r>
              <a:rPr lang="en-GB" sz="1600" b="1" dirty="0">
                <a:solidFill>
                  <a:srgbClr val="002060"/>
                </a:solidFill>
              </a:rPr>
              <a:t> di </a:t>
            </a:r>
            <a:r>
              <a:rPr lang="en-GB" sz="1600" b="1" dirty="0" err="1">
                <a:solidFill>
                  <a:srgbClr val="002060"/>
                </a:solidFill>
              </a:rPr>
              <a:t>ogni</a:t>
            </a:r>
            <a:r>
              <a:rPr lang="en-GB" sz="1600" b="1" dirty="0">
                <a:solidFill>
                  <a:srgbClr val="002060"/>
                </a:solidFill>
              </a:rPr>
              <a:t> batch di </a:t>
            </a:r>
            <a:r>
              <a:rPr lang="en-GB" sz="1600" b="1" dirty="0" err="1">
                <a:solidFill>
                  <a:srgbClr val="002060"/>
                </a:solidFill>
              </a:rPr>
              <a:t>prova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(</a:t>
            </a:r>
            <a:r>
              <a:rPr lang="en-GB" sz="1400" dirty="0" err="1">
                <a:solidFill>
                  <a:srgbClr val="002060"/>
                </a:solidFill>
              </a:rPr>
              <a:t>confronto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casistiche</a:t>
            </a:r>
            <a:r>
              <a:rPr lang="en-GB" sz="1400" dirty="0">
                <a:solidFill>
                  <a:srgbClr val="002060"/>
                </a:solidFill>
              </a:rPr>
              <a:t>, </a:t>
            </a:r>
            <a:r>
              <a:rPr lang="en-GB" sz="1400" dirty="0" err="1">
                <a:solidFill>
                  <a:srgbClr val="002060"/>
                </a:solidFill>
              </a:rPr>
              <a:t>allineamento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</a:rPr>
              <a:t>valutazioni,discussione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casi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limite</a:t>
            </a:r>
            <a:r>
              <a:rPr lang="en-GB" sz="1400" dirty="0">
                <a:solidFill>
                  <a:srgbClr val="002060"/>
                </a:solidFill>
              </a:rPr>
              <a:t>)</a:t>
            </a:r>
            <a:r>
              <a:rPr lang="en-GB" sz="1400" b="1" dirty="0">
                <a:solidFill>
                  <a:srgbClr val="002060"/>
                </a:solidFill>
              </a:rPr>
              <a:t>;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55256" y="2540052"/>
            <a:ext cx="171497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 err="1">
                <a:solidFill>
                  <a:srgbClr val="002060"/>
                </a:solidFill>
              </a:rPr>
              <a:t>Riduzione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variabilità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delle</a:t>
            </a:r>
            <a:r>
              <a:rPr lang="en-GB" sz="1600" b="1" dirty="0">
                <a:solidFill>
                  <a:srgbClr val="002060"/>
                </a:solidFill>
              </a:rPr>
              <a:t> prove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400" dirty="0" smtClean="0">
                <a:solidFill>
                  <a:srgbClr val="002060"/>
                </a:solidFill>
              </a:rPr>
              <a:t>(</a:t>
            </a:r>
            <a:r>
              <a:rPr lang="en-GB" sz="1400" dirty="0">
                <a:solidFill>
                  <a:srgbClr val="002060"/>
                </a:solidFill>
              </a:rPr>
              <a:t>card per la </a:t>
            </a:r>
            <a:r>
              <a:rPr lang="en-GB" sz="1400" dirty="0" err="1">
                <a:solidFill>
                  <a:srgbClr val="002060"/>
                </a:solidFill>
              </a:rPr>
              <a:t>lavabiancheria</a:t>
            </a:r>
            <a:r>
              <a:rPr lang="en-GB" sz="1400" dirty="0">
                <a:solidFill>
                  <a:srgbClr val="002060"/>
                </a:solidFill>
              </a:rPr>
              <a:t> di </a:t>
            </a:r>
            <a:r>
              <a:rPr lang="en-GB" sz="1400" dirty="0" err="1">
                <a:solidFill>
                  <a:srgbClr val="002060"/>
                </a:solidFill>
              </a:rPr>
              <a:t>riferimento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fornita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ai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laboratori</a:t>
            </a:r>
            <a:r>
              <a:rPr lang="en-GB" sz="1400" dirty="0">
                <a:solidFill>
                  <a:srgbClr val="002060"/>
                </a:solidFill>
              </a:rPr>
              <a:t>)</a:t>
            </a:r>
            <a:r>
              <a:rPr lang="en-GB" sz="1600" b="1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71828" y="2540052"/>
            <a:ext cx="1714972" cy="169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 err="1">
                <a:solidFill>
                  <a:srgbClr val="002060"/>
                </a:solidFill>
              </a:rPr>
              <a:t>Confronto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positivo</a:t>
            </a:r>
            <a:r>
              <a:rPr lang="en-GB" sz="1600" b="1" dirty="0">
                <a:solidFill>
                  <a:srgbClr val="002060"/>
                </a:solidFill>
              </a:rPr>
              <a:t> con </a:t>
            </a:r>
            <a:r>
              <a:rPr lang="en-GB" sz="1600" b="1" dirty="0" err="1">
                <a:solidFill>
                  <a:srgbClr val="002060"/>
                </a:solidFill>
              </a:rPr>
              <a:t>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costruttori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che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hanno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assistito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alle</a:t>
            </a:r>
            <a:r>
              <a:rPr lang="en-GB" sz="1600" b="1" dirty="0">
                <a:solidFill>
                  <a:srgbClr val="002060"/>
                </a:solidFill>
              </a:rPr>
              <a:t> prove.</a:t>
            </a:r>
          </a:p>
          <a:p>
            <a:pPr marL="292100" indent="-292100">
              <a:lnSpc>
                <a:spcPct val="90000"/>
              </a:lnSpc>
              <a:buClr>
                <a:srgbClr val="336666"/>
              </a:buClr>
              <a:buSzPct val="150000"/>
            </a:pPr>
            <a:endParaRPr lang="en-GB" sz="1800" b="1" dirty="0">
              <a:solidFill>
                <a:srgbClr val="002060"/>
              </a:solidFill>
            </a:endParaRPr>
          </a:p>
          <a:p>
            <a:pPr lvl="0" algn="ctr"/>
            <a:endParaRPr lang="it-IT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438400" y="5715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Osservazioni - risultati 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139824" y="2773831"/>
            <a:ext cx="1476376" cy="4025717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>
                <a:solidFill>
                  <a:srgbClr val="002060"/>
                </a:solidFill>
              </a:rPr>
              <a:t>Per </a:t>
            </a:r>
            <a:r>
              <a:rPr lang="en-GB" sz="1600" b="1" dirty="0" err="1">
                <a:solidFill>
                  <a:srgbClr val="002060"/>
                </a:solidFill>
              </a:rPr>
              <a:t>nessuno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dei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prodotti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provati</a:t>
            </a:r>
            <a:r>
              <a:rPr lang="en-GB" sz="1600" b="1" dirty="0">
                <a:solidFill>
                  <a:srgbClr val="002060"/>
                </a:solidFill>
              </a:rPr>
              <a:t> da IMQ </a:t>
            </a:r>
            <a:r>
              <a:rPr lang="en-GB" sz="1600" b="1" dirty="0" err="1">
                <a:solidFill>
                  <a:srgbClr val="002060"/>
                </a:solidFill>
              </a:rPr>
              <a:t>è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stato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necessario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passare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alla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seconda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fase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(3 </a:t>
            </a:r>
            <a:r>
              <a:rPr lang="en-GB" sz="1600" dirty="0" err="1">
                <a:solidFill>
                  <a:srgbClr val="002060"/>
                </a:solidFill>
              </a:rPr>
              <a:t>campioni</a:t>
            </a:r>
            <a:r>
              <a:rPr lang="en-GB" sz="1600" dirty="0">
                <a:solidFill>
                  <a:srgbClr val="002060"/>
                </a:solidFill>
              </a:rPr>
              <a:t> in </a:t>
            </a:r>
            <a:r>
              <a:rPr lang="en-GB" sz="1600" dirty="0" err="1">
                <a:solidFill>
                  <a:srgbClr val="002060"/>
                </a:solidFill>
              </a:rPr>
              <a:t>accordo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alla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procedura di verifica ai fini della sorveglianza del mercato</a:t>
            </a:r>
            <a:r>
              <a:rPr lang="en-GB" sz="1600" dirty="0">
                <a:solidFill>
                  <a:srgbClr val="002060"/>
                </a:solidFill>
              </a:rPr>
              <a:t>);</a:t>
            </a:r>
          </a:p>
          <a:p>
            <a:pPr lvl="1"/>
            <a:endParaRPr lang="it-IT" sz="2000" b="1" dirty="0">
              <a:solidFill>
                <a:srgbClr val="002060"/>
              </a:solidFill>
            </a:endParaRPr>
          </a:p>
          <a:p>
            <a:pPr algn="just"/>
            <a:endParaRPr lang="it-IT" sz="1600" dirty="0" smtClean="0">
              <a:solidFill>
                <a:srgbClr val="002060"/>
              </a:solidFill>
              <a:latin typeface="+mn-lt"/>
            </a:endParaRPr>
          </a:p>
          <a:p>
            <a:pPr lvl="1" algn="r"/>
            <a:endParaRPr lang="it-IT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0139" y="2773831"/>
            <a:ext cx="1622930" cy="1865126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>
                <a:solidFill>
                  <a:srgbClr val="002060"/>
                </a:solidFill>
              </a:rPr>
              <a:t>Il 100% </a:t>
            </a:r>
            <a:r>
              <a:rPr lang="en-GB" sz="1600" b="1" dirty="0" err="1">
                <a:solidFill>
                  <a:srgbClr val="002060"/>
                </a:solidFill>
              </a:rPr>
              <a:t>dei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costruttori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delle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lavabiancheria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provate</a:t>
            </a:r>
            <a:r>
              <a:rPr lang="en-GB" sz="1600" b="1" dirty="0">
                <a:solidFill>
                  <a:srgbClr val="002060"/>
                </a:solidFill>
              </a:rPr>
              <a:t> ha </a:t>
            </a:r>
            <a:r>
              <a:rPr lang="en-GB" sz="1600" b="1" dirty="0" err="1">
                <a:solidFill>
                  <a:srgbClr val="002060"/>
                </a:solidFill>
              </a:rPr>
              <a:t>richiesto</a:t>
            </a:r>
            <a:r>
              <a:rPr lang="en-GB" sz="1600" b="1" dirty="0">
                <a:solidFill>
                  <a:srgbClr val="002060"/>
                </a:solidFill>
              </a:rPr>
              <a:t> di </a:t>
            </a:r>
            <a:r>
              <a:rPr lang="en-GB" sz="1600" b="1" dirty="0" err="1">
                <a:solidFill>
                  <a:srgbClr val="002060"/>
                </a:solidFill>
              </a:rPr>
              <a:t>assistere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alle</a:t>
            </a:r>
            <a:r>
              <a:rPr lang="en-GB" sz="1600" b="1" dirty="0">
                <a:solidFill>
                  <a:srgbClr val="002060"/>
                </a:solidFill>
              </a:rPr>
              <a:t> prove</a:t>
            </a:r>
            <a:r>
              <a:rPr lang="en-GB" sz="1600" b="1" dirty="0" smtClean="0">
                <a:solidFill>
                  <a:srgbClr val="002060"/>
                </a:solidFill>
              </a:rPr>
              <a:t>;</a:t>
            </a:r>
            <a:endParaRPr lang="en-GB" sz="1600" b="1" dirty="0">
              <a:solidFill>
                <a:srgbClr val="002060"/>
              </a:solidFill>
            </a:endParaRPr>
          </a:p>
        </p:txBody>
      </p:sp>
      <p:pic>
        <p:nvPicPr>
          <p:cNvPr id="3" name="Immagine 2" descr="numeri fino a 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28"/>
          <a:stretch/>
        </p:blipFill>
        <p:spPr>
          <a:xfrm>
            <a:off x="1139824" y="1082778"/>
            <a:ext cx="7404100" cy="150228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076824" y="2773831"/>
            <a:ext cx="1476376" cy="3139321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>
                <a:solidFill>
                  <a:srgbClr val="002060"/>
                </a:solidFill>
              </a:rPr>
              <a:t>Alta </a:t>
            </a:r>
            <a:r>
              <a:rPr lang="en-GB" sz="1600" b="1" dirty="0" err="1">
                <a:solidFill>
                  <a:srgbClr val="002060"/>
                </a:solidFill>
              </a:rPr>
              <a:t>percentuale</a:t>
            </a:r>
            <a:r>
              <a:rPr lang="en-GB" sz="1600" b="1" dirty="0">
                <a:solidFill>
                  <a:srgbClr val="002060"/>
                </a:solidFill>
              </a:rPr>
              <a:t> di </a:t>
            </a:r>
            <a:r>
              <a:rPr lang="en-GB" sz="1600" b="1" dirty="0" err="1">
                <a:solidFill>
                  <a:srgbClr val="002060"/>
                </a:solidFill>
              </a:rPr>
              <a:t>parametri</a:t>
            </a:r>
            <a:r>
              <a:rPr lang="en-GB" sz="1600" b="1" dirty="0">
                <a:solidFill>
                  <a:srgbClr val="002060"/>
                </a:solidFill>
              </a:rPr>
              <a:t> al di sotto di </a:t>
            </a:r>
            <a:r>
              <a:rPr lang="en-GB" sz="1600" b="1" dirty="0" err="1">
                <a:solidFill>
                  <a:srgbClr val="002060"/>
                </a:solidFill>
              </a:rPr>
              <a:t>quanto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dichiarato</a:t>
            </a:r>
            <a:r>
              <a:rPr lang="en-GB" sz="1600" b="1" dirty="0">
                <a:solidFill>
                  <a:srgbClr val="002060"/>
                </a:solidFill>
              </a:rPr>
              <a:t> dal </a:t>
            </a:r>
            <a:r>
              <a:rPr lang="en-GB" sz="1600" b="1" dirty="0" err="1">
                <a:solidFill>
                  <a:srgbClr val="002060"/>
                </a:solidFill>
              </a:rPr>
              <a:t>costruttore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(</a:t>
            </a:r>
            <a:r>
              <a:rPr lang="en-GB" sz="1600" dirty="0" err="1">
                <a:solidFill>
                  <a:srgbClr val="002060"/>
                </a:solidFill>
              </a:rPr>
              <a:t>prodotti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più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efficienti</a:t>
            </a:r>
            <a:r>
              <a:rPr lang="en-GB" sz="1600" dirty="0">
                <a:solidFill>
                  <a:srgbClr val="002060"/>
                </a:solidFill>
              </a:rPr>
              <a:t>)</a:t>
            </a:r>
            <a:r>
              <a:rPr lang="en-GB" sz="1600" b="1" dirty="0">
                <a:solidFill>
                  <a:srgbClr val="002060"/>
                </a:solidFill>
              </a:rPr>
              <a:t>;</a:t>
            </a:r>
          </a:p>
          <a:p>
            <a:pPr marL="800100" lvl="1" indent="-342900">
              <a:buFont typeface="Arial"/>
              <a:buChar char="•"/>
            </a:pPr>
            <a:endParaRPr lang="it-IT" sz="2000" b="1" dirty="0">
              <a:solidFill>
                <a:srgbClr val="002060"/>
              </a:solidFill>
            </a:endParaRPr>
          </a:p>
          <a:p>
            <a:pPr algn="just"/>
            <a:endParaRPr lang="it-IT" sz="1600" dirty="0" smtClean="0">
              <a:solidFill>
                <a:srgbClr val="002060"/>
              </a:solidFill>
              <a:latin typeface="+mn-lt"/>
            </a:endParaRPr>
          </a:p>
          <a:p>
            <a:pPr lvl="1" algn="r"/>
            <a:endParaRPr lang="it-IT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77139" y="2773831"/>
            <a:ext cx="1647761" cy="3198824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1600" b="1" dirty="0">
                <a:solidFill>
                  <a:srgbClr val="002060"/>
                </a:solidFill>
              </a:rPr>
              <a:t>La </a:t>
            </a:r>
            <a:r>
              <a:rPr lang="en-GB" sz="1600" b="1" dirty="0" err="1">
                <a:solidFill>
                  <a:srgbClr val="002060"/>
                </a:solidFill>
              </a:rPr>
              <a:t>difficoltà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maggiore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si</a:t>
            </a:r>
            <a:r>
              <a:rPr lang="en-GB" sz="1600" b="1" dirty="0">
                <a:solidFill>
                  <a:srgbClr val="002060"/>
                </a:solidFill>
              </a:rPr>
              <a:t> è </a:t>
            </a:r>
            <a:r>
              <a:rPr lang="en-GB" sz="1600" b="1" dirty="0" err="1">
                <a:solidFill>
                  <a:srgbClr val="002060"/>
                </a:solidFill>
              </a:rPr>
              <a:t>evidenziata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nella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valutazione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dei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requisiti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documentali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(</a:t>
            </a:r>
            <a:r>
              <a:rPr lang="en-GB" sz="1600" dirty="0" err="1">
                <a:solidFill>
                  <a:srgbClr val="002060"/>
                </a:solidFill>
              </a:rPr>
              <a:t>identificazione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dei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programmi</a:t>
            </a:r>
            <a:r>
              <a:rPr lang="en-GB" sz="1600" dirty="0">
                <a:solidFill>
                  <a:srgbClr val="002060"/>
                </a:solidFill>
              </a:rPr>
              <a:t> standard </a:t>
            </a:r>
            <a:r>
              <a:rPr lang="en-GB" sz="1600" dirty="0" err="1">
                <a:solidFill>
                  <a:srgbClr val="002060"/>
                </a:solidFill>
              </a:rPr>
              <a:t>sulle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lavabiancheria</a:t>
            </a:r>
            <a:r>
              <a:rPr lang="en-GB" sz="1600" dirty="0">
                <a:solidFill>
                  <a:srgbClr val="002060"/>
                </a:solidFill>
              </a:rPr>
              <a:t>, </a:t>
            </a:r>
            <a:r>
              <a:rPr lang="en-GB" sz="1600" dirty="0" err="1">
                <a:solidFill>
                  <a:srgbClr val="002060"/>
                </a:solidFill>
              </a:rPr>
              <a:t>informazioni</a:t>
            </a:r>
            <a:r>
              <a:rPr lang="en-GB" sz="1600" dirty="0">
                <a:solidFill>
                  <a:srgbClr val="002060"/>
                </a:solidFill>
              </a:rPr>
              <a:t> relative al </a:t>
            </a:r>
            <a:r>
              <a:rPr lang="en-GB" sz="1600" dirty="0" err="1">
                <a:solidFill>
                  <a:srgbClr val="002060"/>
                </a:solidFill>
              </a:rPr>
              <a:t>detergente</a:t>
            </a:r>
            <a:r>
              <a:rPr lang="en-GB" sz="1600" dirty="0" smtClean="0">
                <a:solidFill>
                  <a:srgbClr val="002060"/>
                </a:solidFill>
              </a:rPr>
              <a:t>)</a:t>
            </a:r>
            <a:r>
              <a:rPr lang="en-GB" sz="1600" b="1" dirty="0" smtClean="0">
                <a:solidFill>
                  <a:srgbClr val="002060"/>
                </a:solidFill>
              </a:rPr>
              <a:t>.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475" y="273050"/>
            <a:ext cx="4610100" cy="565150"/>
          </a:xfrm>
        </p:spPr>
        <p:txBody>
          <a:bodyPr/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dei risultati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425950" y="1133475"/>
            <a:ext cx="4159251" cy="45529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002060"/>
                </a:solidFill>
              </a:rPr>
              <a:t>Rappresentazione dei risultati con un “</a:t>
            </a:r>
            <a:r>
              <a:rPr lang="it-IT" sz="1800" dirty="0" err="1" smtClean="0">
                <a:solidFill>
                  <a:srgbClr val="002060"/>
                </a:solidFill>
              </a:rPr>
              <a:t>Template</a:t>
            </a:r>
            <a:r>
              <a:rPr lang="it-IT" sz="1800" dirty="0" smtClean="0">
                <a:solidFill>
                  <a:srgbClr val="002060"/>
                </a:solidFill>
              </a:rPr>
              <a:t>” unico e condiviso dai Laboratori in fase iniziale in modo tale da consentire una più efficace leggibilità e comparazione dei risultati. </a:t>
            </a:r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002060"/>
                </a:solidFill>
              </a:rPr>
              <a:t>Test Report del Laboratorio utilizzato in parallelo al “</a:t>
            </a:r>
            <a:r>
              <a:rPr lang="it-IT" sz="1800" dirty="0" err="1" smtClean="0">
                <a:solidFill>
                  <a:srgbClr val="002060"/>
                </a:solidFill>
              </a:rPr>
              <a:t>template</a:t>
            </a:r>
            <a:r>
              <a:rPr lang="it-IT" sz="1800" dirty="0" smtClean="0">
                <a:solidFill>
                  <a:srgbClr val="002060"/>
                </a:solidFill>
              </a:rPr>
              <a:t>” preparato da ATLETE in modo tale da non perdere tracciabilità sui dati di prova e sulle attrezzature utilizzate (ISO/IEC 17025).</a:t>
            </a:r>
          </a:p>
          <a:p>
            <a:pPr>
              <a:buFont typeface="Arial" pitchFamily="34" charset="0"/>
              <a:buChar char="•"/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002060"/>
                </a:solidFill>
              </a:rPr>
              <a:t>Risultati di Prova non condivisi con il costruttore da parte del Laboratorio e Test Report inviati </a:t>
            </a:r>
            <a:r>
              <a:rPr lang="it-IT" sz="1800" u="sng" dirty="0" smtClean="0">
                <a:solidFill>
                  <a:srgbClr val="002060"/>
                </a:solidFill>
              </a:rPr>
              <a:t>solo</a:t>
            </a:r>
            <a:r>
              <a:rPr lang="it-IT" sz="1800" dirty="0" smtClean="0">
                <a:solidFill>
                  <a:srgbClr val="002060"/>
                </a:solidFill>
              </a:rPr>
              <a:t> al Project leader di ATLETE II</a:t>
            </a:r>
          </a:p>
          <a:p>
            <a:endParaRPr lang="it-IT" dirty="0"/>
          </a:p>
        </p:txBody>
      </p:sp>
      <p:pic>
        <p:nvPicPr>
          <p:cNvPr id="6" name="Immagine 5" descr="lavatrici at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89" y="1638300"/>
            <a:ext cx="3802671" cy="2959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33600" y="138113"/>
            <a:ext cx="4060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Evoluzione e potenzialità</a:t>
            </a:r>
          </a:p>
        </p:txBody>
      </p:sp>
      <p:pic>
        <p:nvPicPr>
          <p:cNvPr id="7" name="Immagine 6" descr="fre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22" y="1696742"/>
            <a:ext cx="6692900" cy="706105"/>
          </a:xfrm>
          <a:prstGeom prst="rect">
            <a:avLst/>
          </a:prstGeom>
        </p:spPr>
      </p:pic>
      <p:pic>
        <p:nvPicPr>
          <p:cNvPr id="11" name="Immagine 10" descr="fre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22" y="2312527"/>
            <a:ext cx="6692900" cy="706105"/>
          </a:xfrm>
          <a:prstGeom prst="rect">
            <a:avLst/>
          </a:prstGeom>
        </p:spPr>
      </p:pic>
      <p:pic>
        <p:nvPicPr>
          <p:cNvPr id="12" name="Immagine 11" descr="fre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22" y="3018632"/>
            <a:ext cx="6692900" cy="706105"/>
          </a:xfrm>
          <a:prstGeom prst="rect">
            <a:avLst/>
          </a:prstGeom>
        </p:spPr>
      </p:pic>
      <p:pic>
        <p:nvPicPr>
          <p:cNvPr id="13" name="Immagine 12" descr="fre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22" y="3724737"/>
            <a:ext cx="6692900" cy="8389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16122" y="1595142"/>
            <a:ext cx="5387975" cy="74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0000"/>
              </a:lnSpc>
              <a:buSzPct val="150000"/>
              <a:buFontTx/>
              <a:buChar char="•"/>
            </a:pPr>
            <a:endParaRPr lang="it-IT" sz="1600" dirty="0">
              <a:solidFill>
                <a:srgbClr val="002060"/>
              </a:solidFill>
              <a:latin typeface="Calibri" pitchFamily="34" charset="0"/>
            </a:endParaRPr>
          </a:p>
          <a:p>
            <a:pPr marL="261938" indent="-261938">
              <a:lnSpc>
                <a:spcPct val="120000"/>
              </a:lnSpc>
              <a:buSzPct val="150000"/>
              <a:buFontTx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valorizzazione delle performance di prodotto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16122" y="2493964"/>
            <a:ext cx="4191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Arial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basso consumo energetico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101600" y="1740118"/>
            <a:ext cx="199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r">
              <a:buSzPct val="150000"/>
            </a:pPr>
            <a:r>
              <a:rPr lang="it-IT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it-IT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MILESTONES” DI RIFERIMENTO </a:t>
            </a:r>
            <a:endParaRPr lang="it-IT" sz="20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1938" indent="-261938" algn="r">
              <a:buSzPct val="150000"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PER </a:t>
            </a:r>
            <a:r>
              <a:rPr lang="it-IT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</a:t>
            </a:r>
          </a:p>
          <a:p>
            <a:pPr marL="261938" indent="-261938" algn="r">
              <a:buSzPct val="150000"/>
            </a:pPr>
            <a:r>
              <a:rPr lang="it-IT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CERTIFICAZIONE DEL FUTURO</a:t>
            </a:r>
          </a:p>
          <a:p>
            <a:pPr algn="r"/>
            <a:endParaRPr lang="it-IT" sz="2000" dirty="0"/>
          </a:p>
        </p:txBody>
      </p:sp>
      <p:pic>
        <p:nvPicPr>
          <p:cNvPr id="17" name="Immagine 16" descr="fre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22" y="1034013"/>
            <a:ext cx="6692900" cy="706105"/>
          </a:xfrm>
          <a:prstGeom prst="rect">
            <a:avLst/>
          </a:prstGeom>
        </p:spPr>
      </p:pic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2133600" y="826969"/>
            <a:ext cx="6697662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SzPct val="150000"/>
            </a:pPr>
            <a:endParaRPr lang="it-IT" sz="20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1938" indent="-261938">
              <a:lnSpc>
                <a:spcPct val="120000"/>
              </a:lnSpc>
              <a:buSzPct val="150000"/>
              <a:buFontTx/>
              <a:buChar char="•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rispetto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per l’ambiente lungo tutto il ciclo di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vita</a:t>
            </a:r>
            <a:endParaRPr lang="it-IT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16122" y="3236358"/>
            <a:ext cx="550227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0000"/>
              </a:lnSpc>
              <a:buSzPct val="150000"/>
              <a:buFontTx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valorizzazione delle caratteristiche intrinseche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016122" y="3811140"/>
            <a:ext cx="599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SzPct val="150000"/>
              <a:buFontTx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valorizzazione di aspetti intangibili (attenzione alla collettività: etica, energie rinnovabili, riciclo..)</a:t>
            </a:r>
          </a:p>
        </p:txBody>
      </p:sp>
      <p:pic>
        <p:nvPicPr>
          <p:cNvPr id="21" name="Immagine 20" descr="fre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22" y="4498312"/>
            <a:ext cx="6692900" cy="706105"/>
          </a:xfrm>
          <a:prstGeom prst="rect">
            <a:avLst/>
          </a:prstGeom>
        </p:spPr>
      </p:pic>
      <p:pic>
        <p:nvPicPr>
          <p:cNvPr id="22" name="Immagine 21" descr="fre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22" y="5204417"/>
            <a:ext cx="6692900" cy="706105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016122" y="4675094"/>
            <a:ext cx="550227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0000"/>
              </a:lnSpc>
              <a:buSzPct val="150000"/>
              <a:buFontTx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applicazione del concetto di filiera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092322" y="5354320"/>
            <a:ext cx="599757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0000"/>
              </a:lnSpc>
              <a:buSzPct val="150000"/>
              <a:buFontTx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soddisfazione delle aspettative degli </a:t>
            </a:r>
            <a:r>
              <a:rPr lang="it-IT" sz="2000" dirty="0" err="1" smtClean="0">
                <a:solidFill>
                  <a:srgbClr val="002060"/>
                </a:solidFill>
                <a:latin typeface="Calibri" pitchFamily="34" charset="0"/>
              </a:rPr>
              <a:t>stakeholders</a:t>
            </a:r>
            <a:endParaRPr lang="it-IT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47049" y="2360166"/>
            <a:ext cx="26586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Grazie per l’attenzione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117910" y="3741308"/>
            <a:ext cx="3433667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it-IT" sz="3600" dirty="0" smtClean="0">
              <a:solidFill>
                <a:srgbClr val="339933"/>
              </a:solidFill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it-IT" sz="2400" b="1" dirty="0" smtClean="0">
                <a:solidFill>
                  <a:srgbClr val="003399"/>
                </a:solidFill>
                <a:latin typeface="+mn-lt"/>
              </a:rPr>
              <a:t>stefano.ferrari@imq.it</a:t>
            </a:r>
            <a:r>
              <a:rPr lang="it-IT" dirty="0" smtClean="0">
                <a:solidFill>
                  <a:srgbClr val="003399"/>
                </a:solidFill>
                <a:latin typeface="Arial Unicode MS" pitchFamily="34" charset="-128"/>
              </a:rPr>
              <a:t> </a:t>
            </a:r>
            <a:endParaRPr lang="it-IT" dirty="0">
              <a:solidFill>
                <a:srgbClr val="003399"/>
              </a:solidFill>
              <a:latin typeface="Arial Unicode MS" pitchFamily="34" charset="-128"/>
            </a:endParaRPr>
          </a:p>
        </p:txBody>
      </p:sp>
      <p:pic>
        <p:nvPicPr>
          <p:cNvPr id="5" name="Immagine 4" descr="Atlet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5" r="46727" b="44245"/>
          <a:stretch/>
        </p:blipFill>
        <p:spPr>
          <a:xfrm>
            <a:off x="-7490" y="1937983"/>
            <a:ext cx="4918916" cy="29667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4" descr="Immagine base interno_euroalarm_1_foglio_bi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23241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olo 1"/>
          <p:cNvSpPr txBox="1">
            <a:spLocks/>
          </p:cNvSpPr>
          <p:nvPr/>
        </p:nvSpPr>
        <p:spPr bwMode="auto">
          <a:xfrm>
            <a:off x="500063" y="4572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400" b="1" dirty="0" smtClean="0"/>
              <a:t>Chi siamo</a:t>
            </a:r>
            <a:endParaRPr lang="it-IT" sz="1400" b="1" dirty="0"/>
          </a:p>
        </p:txBody>
      </p:sp>
      <p:pic>
        <p:nvPicPr>
          <p:cNvPr id="25" name="Immagine 7" descr="Immagine base interno_euroalarm_1_foglio_bi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449388"/>
            <a:ext cx="604136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3"/>
          <p:cNvSpPr txBox="1">
            <a:spLocks noChangeArrowheads="1"/>
          </p:cNvSpPr>
          <p:nvPr/>
        </p:nvSpPr>
        <p:spPr bwMode="auto">
          <a:xfrm>
            <a:off x="5149850" y="3259931"/>
            <a:ext cx="3606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latin typeface="Myriad Pro Cond" charset="0"/>
                <a:cs typeface="Myriad Pro Cond" charset="0"/>
              </a:rPr>
              <a:t>La più importante realtà italiana nel settore della valutazione della conformità. </a:t>
            </a:r>
          </a:p>
          <a:p>
            <a:pPr algn="just" eaLnBrk="1" hangingPunct="1"/>
            <a:endParaRPr lang="it-IT" dirty="0"/>
          </a:p>
          <a:p>
            <a:pPr algn="just" eaLnBrk="1" hangingPunct="1"/>
            <a:endParaRPr lang="it-IT" dirty="0"/>
          </a:p>
        </p:txBody>
      </p:sp>
      <p:pic>
        <p:nvPicPr>
          <p:cNvPr id="2" name="Immagine 1" descr="collage foto_eld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8903">
            <a:off x="2128505" y="2184400"/>
            <a:ext cx="2286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7" name="Immagine 6" descr="IMQ_GRUPPOIMQ_Colore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1332359"/>
            <a:ext cx="2476242" cy="15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744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6" descr="Numeri_def.ai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34"/>
          <a:stretch>
            <a:fillRect/>
          </a:stretch>
        </p:blipFill>
        <p:spPr bwMode="auto">
          <a:xfrm>
            <a:off x="7123113" y="4799013"/>
            <a:ext cx="2076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6453189" y="762000"/>
            <a:ext cx="257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2800" b="1" dirty="0">
                <a:latin typeface="Myriad Pro Cond" charset="0"/>
                <a:cs typeface="Myriad Pro Cond" charset="0"/>
              </a:rPr>
              <a:t>21.000 mq</a:t>
            </a:r>
          </a:p>
        </p:txBody>
      </p:sp>
      <p:sp>
        <p:nvSpPr>
          <p:cNvPr id="11" name="CasellaDiTesto 8"/>
          <p:cNvSpPr txBox="1">
            <a:spLocks noChangeArrowheads="1"/>
          </p:cNvSpPr>
          <p:nvPr/>
        </p:nvSpPr>
        <p:spPr bwMode="auto">
          <a:xfrm>
            <a:off x="7027864" y="563563"/>
            <a:ext cx="193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600" dirty="0">
                <a:latin typeface="Myriad Pro Cond" charset="0"/>
                <a:cs typeface="Myriad Pro Cond" charset="0"/>
              </a:rPr>
              <a:t>LABORATORI</a:t>
            </a: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>
            <a:off x="7907338" y="4181475"/>
            <a:ext cx="1092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600">
                <a:latin typeface="Myriad Pro Cond" charset="0"/>
                <a:cs typeface="Myriad Pro Cond" charset="0"/>
              </a:rPr>
              <a:t>STAFF</a:t>
            </a:r>
          </a:p>
        </p:txBody>
      </p:sp>
      <p:pic>
        <p:nvPicPr>
          <p:cNvPr id="14" name="Immagine 11" descr="Gruppo e numeri insieme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14" t="32605" b="34949"/>
          <a:stretch>
            <a:fillRect/>
          </a:stretch>
        </p:blipFill>
        <p:spPr bwMode="auto">
          <a:xfrm>
            <a:off x="7424738" y="2813050"/>
            <a:ext cx="14700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2" descr="Numeri_def.ai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996"/>
          <a:stretch>
            <a:fillRect/>
          </a:stretch>
        </p:blipFill>
        <p:spPr bwMode="auto">
          <a:xfrm>
            <a:off x="7305675" y="1176338"/>
            <a:ext cx="1885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3"/>
          <p:cNvSpPr txBox="1">
            <a:spLocks noChangeArrowheads="1"/>
          </p:cNvSpPr>
          <p:nvPr/>
        </p:nvSpPr>
        <p:spPr bwMode="auto">
          <a:xfrm>
            <a:off x="6032310" y="2609850"/>
            <a:ext cx="296881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2800" b="1" dirty="0">
                <a:latin typeface="Myriad Pro Cond" charset="0"/>
                <a:cs typeface="Myriad Pro Cond" charset="0"/>
              </a:rPr>
              <a:t>200.000 mq</a:t>
            </a:r>
          </a:p>
        </p:txBody>
      </p:sp>
      <p:pic>
        <p:nvPicPr>
          <p:cNvPr id="18" name="Immagine 5" descr="SOCIETà Gruppo.prototipo_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90" b="81670"/>
          <a:stretch>
            <a:fillRect/>
          </a:stretch>
        </p:blipFill>
        <p:spPr bwMode="auto">
          <a:xfrm>
            <a:off x="5716588" y="511175"/>
            <a:ext cx="15573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5473700" y="584200"/>
            <a:ext cx="1839913" cy="654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Myriad Pro Cond"/>
                <a:cs typeface="Myriad Pro Cond"/>
              </a:rPr>
              <a:t>Italia</a:t>
            </a:r>
          </a:p>
        </p:txBody>
      </p:sp>
      <p:pic>
        <p:nvPicPr>
          <p:cNvPr id="20" name="Immagine 5" descr="SOCIETà Gruppo.prototipo_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870" r="85091"/>
          <a:stretch>
            <a:fillRect/>
          </a:stretch>
        </p:blipFill>
        <p:spPr bwMode="auto">
          <a:xfrm>
            <a:off x="465138" y="4375150"/>
            <a:ext cx="101758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olo 1"/>
          <p:cNvSpPr txBox="1">
            <a:spLocks/>
          </p:cNvSpPr>
          <p:nvPr/>
        </p:nvSpPr>
        <p:spPr bwMode="auto">
          <a:xfrm>
            <a:off x="0" y="4895850"/>
            <a:ext cx="18399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3BC4E9"/>
                </a:solidFill>
                <a:latin typeface="Myriad Pro Cond" charset="0"/>
                <a:cs typeface="Myriad Pro Cond" charset="0"/>
              </a:rPr>
              <a:t>Mondo</a:t>
            </a:r>
          </a:p>
        </p:txBody>
      </p:sp>
      <p:pic>
        <p:nvPicPr>
          <p:cNvPr id="22" name="Immagine 2" descr="Società_GRUPPO_ 2015_tracciat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1087438"/>
            <a:ext cx="7377112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4" descr="Immagine base interno_euroalarm_1_foglio_bi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23241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olo 1"/>
          <p:cNvSpPr txBox="1">
            <a:spLocks/>
          </p:cNvSpPr>
          <p:nvPr/>
        </p:nvSpPr>
        <p:spPr bwMode="auto">
          <a:xfrm>
            <a:off x="500063" y="4572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400" b="1"/>
              <a:t>Il Gruppo </a:t>
            </a:r>
          </a:p>
          <a:p>
            <a:pPr algn="ctr" eaLnBrk="1" hangingPunct="1"/>
            <a:r>
              <a:rPr lang="it-IT" sz="1400" b="1"/>
              <a:t>e alcuni numeri</a:t>
            </a:r>
          </a:p>
        </p:txBody>
      </p:sp>
      <p:sp>
        <p:nvSpPr>
          <p:cNvPr id="17" name="CasellaDiTesto 14"/>
          <p:cNvSpPr txBox="1">
            <a:spLocks noChangeArrowheads="1"/>
          </p:cNvSpPr>
          <p:nvPr/>
        </p:nvSpPr>
        <p:spPr bwMode="auto">
          <a:xfrm>
            <a:off x="6453188" y="2416175"/>
            <a:ext cx="2508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600" dirty="0" smtClean="0">
                <a:latin typeface="Myriad Pro Cond" charset="0"/>
                <a:cs typeface="Myriad Pro Cond" charset="0"/>
              </a:rPr>
              <a:t>ALTRE </a:t>
            </a:r>
            <a:r>
              <a:rPr lang="it-IT" sz="1600" dirty="0">
                <a:latin typeface="Myriad Pro Cond" charset="0"/>
                <a:cs typeface="Myriad Pro Cond" charset="0"/>
              </a:rPr>
              <a:t>AREE TESTING</a:t>
            </a:r>
          </a:p>
        </p:txBody>
      </p:sp>
      <p:sp>
        <p:nvSpPr>
          <p:cNvPr id="12" name="CasellaDiTesto 9"/>
          <p:cNvSpPr txBox="1">
            <a:spLocks noChangeArrowheads="1"/>
          </p:cNvSpPr>
          <p:nvPr/>
        </p:nvSpPr>
        <p:spPr bwMode="auto">
          <a:xfrm>
            <a:off x="6032310" y="4375150"/>
            <a:ext cx="297992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b="1" dirty="0">
                <a:latin typeface="Myriad Pro Cond" charset="0"/>
                <a:cs typeface="Myriad Pro Cond" charset="0"/>
              </a:rPr>
              <a:t>700 DIPENDENTI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6600" y="65088"/>
            <a:ext cx="4311650" cy="931862"/>
          </a:xfrm>
        </p:spPr>
        <p:txBody>
          <a:bodyPr/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Collaborazioni Istituzionali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8200" y="1743075"/>
            <a:ext cx="4684986" cy="1965325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336666"/>
              </a:buClr>
              <a:buSzPct val="150000"/>
              <a:buFont typeface="Trebuchet M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Ministero dello Sviluppo Economico (MISE)</a:t>
            </a:r>
          </a:p>
          <a:p>
            <a:pPr>
              <a:lnSpc>
                <a:spcPct val="130000"/>
              </a:lnSpc>
              <a:buClr>
                <a:srgbClr val="336666"/>
              </a:buClr>
              <a:buSzPct val="150000"/>
              <a:buFont typeface="Trebuchet M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Agenzia delle Dogane</a:t>
            </a:r>
          </a:p>
          <a:p>
            <a:pPr>
              <a:lnSpc>
                <a:spcPct val="130000"/>
              </a:lnSpc>
              <a:buClr>
                <a:srgbClr val="336666"/>
              </a:buClr>
              <a:buSzPct val="150000"/>
              <a:buFont typeface="Trebuchet M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Camere di Commercio</a:t>
            </a:r>
          </a:p>
          <a:p>
            <a:pPr>
              <a:lnSpc>
                <a:spcPct val="130000"/>
              </a:lnSpc>
              <a:buClr>
                <a:srgbClr val="336666"/>
              </a:buClr>
              <a:buSzPct val="150000"/>
              <a:buFont typeface="Trebuchet M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Guardia di Finanza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546600" y="780008"/>
            <a:ext cx="4454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IMQ collabora fornendo supporto tecnico o corsi di formazione a:</a:t>
            </a:r>
            <a:endParaRPr lang="it-IT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48200" y="4352925"/>
            <a:ext cx="4454524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rgbClr val="002060"/>
                </a:solidFill>
                <a:latin typeface="+mn-lt"/>
              </a:rPr>
              <a:t>Per quanto riguarda l’Etichettatura Energetica sono in corso:</a:t>
            </a:r>
          </a:p>
          <a:p>
            <a:pPr>
              <a:buFontTx/>
              <a:buChar char="-"/>
            </a:pPr>
            <a:r>
              <a:rPr lang="it-IT" sz="1800" b="1" dirty="0" smtClean="0">
                <a:solidFill>
                  <a:srgbClr val="002060"/>
                </a:solidFill>
                <a:latin typeface="+mn-lt"/>
              </a:rPr>
              <a:t> Progetto in collaborazione con ENEA </a:t>
            </a:r>
          </a:p>
          <a:p>
            <a:pPr>
              <a:buFontTx/>
              <a:buChar char="-"/>
            </a:pPr>
            <a:r>
              <a:rPr lang="it-IT" sz="1800" b="1" dirty="0" smtClean="0">
                <a:solidFill>
                  <a:srgbClr val="002060"/>
                </a:solidFill>
                <a:latin typeface="+mn-lt"/>
              </a:rPr>
              <a:t> Attività di verifica etichettatura energetica (Camere di Commercio) </a:t>
            </a:r>
            <a:endParaRPr lang="it-IT" sz="1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magine 25" descr="Tavoli internazionali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08"/>
          <a:stretch>
            <a:fillRect/>
          </a:stretch>
        </p:blipFill>
        <p:spPr bwMode="auto">
          <a:xfrm>
            <a:off x="-518019" y="1376044"/>
            <a:ext cx="543658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6375" y="333605"/>
            <a:ext cx="7667625" cy="1159507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rPr>
              <a:t>RUOLO DI IMQ NEL PROGETTO ATLETE II: </a:t>
            </a:r>
            <a:r>
              <a:rPr lang="it-IT" sz="2800" b="1" dirty="0" smtClean="0">
                <a:solidFill>
                  <a:srgbClr val="458434"/>
                </a:solidFill>
                <a:latin typeface="+mn-lt"/>
                <a:ea typeface="+mn-ea"/>
                <a:cs typeface="Arial" charset="0"/>
              </a:rPr>
              <a:t>LABORATORIO DI PROVA</a:t>
            </a:r>
            <a:r>
              <a:rPr lang="it-IT" sz="20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/>
            </a:r>
            <a:br>
              <a:rPr lang="it-IT" sz="20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</a:br>
            <a:endParaRPr lang="it-IT" sz="2000" b="1" dirty="0">
              <a:solidFill>
                <a:srgbClr val="002060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10" name="Immagine 9" descr="3 punti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44" r="60223" b="50926"/>
          <a:stretch/>
        </p:blipFill>
        <p:spPr>
          <a:xfrm>
            <a:off x="969415" y="702174"/>
            <a:ext cx="2944319" cy="31568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73822" y="1954925"/>
            <a:ext cx="5332030" cy="1323439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Eseguire prove, misurazioni e verifiche documentali in accordo alla Normativa e ai Regolamenti di Etichettatura Energetica e </a:t>
            </a:r>
          </a:p>
          <a:p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Eco-design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).  </a:t>
            </a:r>
            <a:endParaRPr lang="it-IT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73822" y="3820596"/>
            <a:ext cx="5361444" cy="584775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+mn-lt"/>
              </a:rPr>
              <a:t>Attività di selezione dei campioni da testare e di scelta dei parametri da analizzare in carico ad ATLETE II.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373822" y="4660193"/>
            <a:ext cx="5368166" cy="1415772"/>
          </a:xfrm>
          <a:prstGeom prst="rect">
            <a:avLst/>
          </a:prstGeom>
          <a:noFill/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  <a:latin typeface="+mn-lt"/>
              </a:rPr>
              <a:t>Distribuzione dei risultati e eventuale valutazione di conformità dei prodotti in carico ad altri soggetti coinvolti nel progetto (ATLETE II e Autorità di Sorveglianza del Mercato).  </a:t>
            </a:r>
          </a:p>
          <a:p>
            <a:pPr marL="285750" indent="-285750" algn="just">
              <a:buFont typeface="Arial"/>
              <a:buChar char="•"/>
            </a:pPr>
            <a:endParaRPr lang="it-IT" sz="1800" dirty="0" smtClean="0">
              <a:solidFill>
                <a:srgbClr val="002060"/>
              </a:solidFill>
              <a:latin typeface="+mn-lt"/>
            </a:endParaRPr>
          </a:p>
          <a:p>
            <a:pPr marL="819150" lvl="1" indent="-361950"/>
            <a:endParaRPr lang="it-IT" sz="2000" b="1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1460609" y="3615638"/>
            <a:ext cx="722947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810125"/>
            <a:ext cx="2082800" cy="857250"/>
          </a:xfrm>
        </p:spPr>
        <p:txBody>
          <a:bodyPr/>
          <a:lstStyle/>
          <a:p>
            <a:pPr algn="r"/>
            <a:r>
              <a:rPr lang="it-IT" sz="30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Selezione  </a:t>
            </a:r>
            <a:r>
              <a:rPr lang="it-IT" sz="30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laboratori</a:t>
            </a:r>
            <a:r>
              <a:rPr lang="it-IT" sz="30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</a:t>
            </a:r>
            <a:br>
              <a:rPr lang="it-IT" sz="30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it-IT" sz="30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avvenuta tramite sistema a punteggio basato su:</a:t>
            </a:r>
          </a:p>
        </p:txBody>
      </p:sp>
      <p:pic>
        <p:nvPicPr>
          <p:cNvPr id="9" name="Immagine 8" descr="2 passi selezione at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60" y="685608"/>
            <a:ext cx="6667840" cy="5337500"/>
          </a:xfrm>
          <a:prstGeom prst="rect">
            <a:avLst/>
          </a:prstGeom>
        </p:spPr>
      </p:pic>
      <p:sp>
        <p:nvSpPr>
          <p:cNvPr id="6" name="Text Box 2"/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6502399" y="3530600"/>
            <a:ext cx="2425701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en-GB" sz="2400" b="1" dirty="0" err="1" smtClean="0">
                <a:solidFill>
                  <a:srgbClr val="FFFFFF"/>
                </a:solidFill>
              </a:rPr>
              <a:t>Valutazione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</a:rPr>
              <a:t>questionario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</a:rPr>
              <a:t>tecnico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(</a:t>
            </a:r>
            <a:r>
              <a:rPr lang="en-GB" sz="2400" dirty="0" err="1" smtClean="0">
                <a:solidFill>
                  <a:srgbClr val="FFFFFF"/>
                </a:solidFill>
              </a:rPr>
              <a:t>risposte</a:t>
            </a:r>
            <a:r>
              <a:rPr lang="en-GB" sz="2400" dirty="0" smtClean="0">
                <a:solidFill>
                  <a:srgbClr val="FFFFFF"/>
                </a:solidFill>
              </a:rPr>
              <a:t> con </a:t>
            </a:r>
            <a:r>
              <a:rPr lang="en-GB" sz="2400" dirty="0" err="1" smtClean="0">
                <a:solidFill>
                  <a:srgbClr val="FFFFFF"/>
                </a:solidFill>
              </a:rPr>
              <a:t>pesatura</a:t>
            </a:r>
            <a:r>
              <a:rPr lang="en-GB" sz="2400" dirty="0" smtClean="0">
                <a:solidFill>
                  <a:srgbClr val="FFFFFF"/>
                </a:solidFill>
              </a:rPr>
              <a:t> del </a:t>
            </a:r>
            <a:r>
              <a:rPr lang="en-GB" sz="2400" dirty="0" err="1" smtClean="0">
                <a:solidFill>
                  <a:srgbClr val="FFFFFF"/>
                </a:solidFill>
              </a:rPr>
              <a:t>punteggio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ottenuto</a:t>
            </a:r>
            <a:r>
              <a:rPr lang="en-GB" sz="2400" dirty="0" smtClean="0">
                <a:solidFill>
                  <a:srgbClr val="FFFFFF"/>
                </a:solidFill>
              </a:rPr>
              <a:t>) – </a:t>
            </a:r>
            <a:r>
              <a:rPr lang="en-GB" sz="2800" b="1" dirty="0" smtClean="0">
                <a:solidFill>
                  <a:srgbClr val="FFFFFF"/>
                </a:solidFill>
              </a:rPr>
              <a:t>70%</a:t>
            </a:r>
            <a:endParaRPr lang="en-GB" sz="2400" b="1" dirty="0" smtClean="0">
              <a:solidFill>
                <a:srgbClr val="FFFFFF"/>
              </a:solidFill>
            </a:endParaRPr>
          </a:p>
          <a:p>
            <a:pPr marL="292100" indent="-292100">
              <a:lnSpc>
                <a:spcPct val="90000"/>
              </a:lnSpc>
              <a:buClr>
                <a:srgbClr val="336666"/>
              </a:buClr>
              <a:buSzPct val="150000"/>
              <a:buFontTx/>
              <a:buChar char="•"/>
            </a:pPr>
            <a:endParaRPr lang="en-GB" sz="1800" b="1" dirty="0" smtClean="0">
              <a:solidFill>
                <a:srgbClr val="002060"/>
              </a:solidFill>
              <a:latin typeface="+mn-lt"/>
            </a:endParaRPr>
          </a:p>
          <a:p>
            <a:pPr marL="292100" indent="-292100">
              <a:lnSpc>
                <a:spcPct val="90000"/>
              </a:lnSpc>
              <a:buClr>
                <a:srgbClr val="336666"/>
              </a:buClr>
              <a:buSzPct val="150000"/>
            </a:pPr>
            <a:endParaRPr lang="en-GB" sz="1800" b="1" dirty="0" smtClean="0">
              <a:solidFill>
                <a:srgbClr val="002060"/>
              </a:solidFill>
              <a:latin typeface="+mn-lt"/>
            </a:endParaRPr>
          </a:p>
          <a:p>
            <a:pPr marL="292100" indent="-292100">
              <a:lnSpc>
                <a:spcPct val="90000"/>
              </a:lnSpc>
              <a:buClr>
                <a:srgbClr val="336666"/>
              </a:buClr>
              <a:buSzPct val="150000"/>
              <a:buFontTx/>
              <a:buChar char="•"/>
            </a:pPr>
            <a:endParaRPr lang="en-GB" sz="2000" dirty="0" smtClean="0">
              <a:solidFill>
                <a:srgbClr val="006699"/>
              </a:solidFill>
              <a:latin typeface="+mn-lt"/>
            </a:endParaRPr>
          </a:p>
          <a:p>
            <a:pPr marL="292100" indent="-292100">
              <a:lnSpc>
                <a:spcPct val="90000"/>
              </a:lnSpc>
              <a:buClr>
                <a:srgbClr val="336666"/>
              </a:buClr>
              <a:buSzPct val="150000"/>
              <a:buFontTx/>
              <a:buChar char="•"/>
            </a:pPr>
            <a:endParaRPr lang="en-GB" sz="2000" dirty="0" smtClean="0">
              <a:solidFill>
                <a:srgbClr val="006699"/>
              </a:solidFill>
              <a:latin typeface="+mn-lt"/>
            </a:endParaRPr>
          </a:p>
          <a:p>
            <a:pPr marL="292100" indent="-292100">
              <a:lnSpc>
                <a:spcPct val="90000"/>
              </a:lnSpc>
              <a:buClr>
                <a:srgbClr val="336666"/>
              </a:buClr>
              <a:buSzPct val="150000"/>
            </a:pPr>
            <a:endParaRPr lang="en-GB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02399" y="1231900"/>
            <a:ext cx="2311401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6666"/>
              </a:buClr>
              <a:buSzPct val="150000"/>
            </a:pPr>
            <a:r>
              <a:rPr lang="en-GB" sz="2400" b="1" dirty="0" err="1">
                <a:solidFill>
                  <a:srgbClr val="FFFFFF"/>
                </a:solidFill>
                <a:latin typeface="+mn-lt"/>
                <a:cs typeface="+mn-cs"/>
              </a:rPr>
              <a:t>Valutazione</a:t>
            </a:r>
            <a:r>
              <a:rPr lang="en-GB" sz="2400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+mn-lt"/>
                <a:cs typeface="+mn-cs"/>
              </a:rPr>
              <a:t>offerta</a:t>
            </a:r>
            <a:r>
              <a:rPr lang="en-GB" sz="2400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+mn-lt"/>
                <a:cs typeface="+mn-cs"/>
              </a:rPr>
              <a:t>(</a:t>
            </a:r>
            <a:r>
              <a:rPr lang="en-GB" sz="2400" dirty="0" err="1">
                <a:solidFill>
                  <a:srgbClr val="FFFFFF"/>
                </a:solidFill>
                <a:latin typeface="+mn-lt"/>
                <a:cs typeface="+mn-cs"/>
              </a:rPr>
              <a:t>quotazione</a:t>
            </a:r>
            <a:r>
              <a:rPr lang="en-GB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+mn-lt"/>
                <a:cs typeface="+mn-cs"/>
              </a:rPr>
              <a:t>servizio</a:t>
            </a:r>
            <a:r>
              <a:rPr lang="en-GB" sz="2400" dirty="0">
                <a:solidFill>
                  <a:srgbClr val="FFFFFF"/>
                </a:solidFill>
                <a:latin typeface="+mn-lt"/>
                <a:cs typeface="+mn-cs"/>
              </a:rPr>
              <a:t>)</a:t>
            </a:r>
            <a:r>
              <a:rPr lang="en-GB" sz="2400" b="1" dirty="0">
                <a:solidFill>
                  <a:srgbClr val="FFFFFF"/>
                </a:solidFill>
                <a:latin typeface="+mn-lt"/>
                <a:cs typeface="+mn-cs"/>
              </a:rPr>
              <a:t> – </a:t>
            </a:r>
            <a:r>
              <a:rPr lang="en-GB" b="1" dirty="0">
                <a:solidFill>
                  <a:srgbClr val="FFFFFF"/>
                </a:solidFill>
                <a:latin typeface="+mn-lt"/>
                <a:cs typeface="+mn-cs"/>
              </a:rPr>
              <a:t>30%</a:t>
            </a:r>
            <a:endParaRPr lang="en-GB" sz="2400" b="1" dirty="0">
              <a:solidFill>
                <a:srgbClr val="FFFFFF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6666"/>
              </a:buClr>
              <a:buSzPct val="150000"/>
            </a:pPr>
            <a:endParaRPr lang="it-IT" sz="2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UNTI CHIAVE DETTAGL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64" y="796270"/>
            <a:ext cx="6807136" cy="46506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66714" y="2540000"/>
            <a:ext cx="1549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solidFill>
                  <a:srgbClr val="002060"/>
                </a:solidFill>
              </a:rPr>
              <a:t>Requisiti generali </a:t>
            </a:r>
            <a:endParaRPr lang="it-IT" sz="1600" dirty="0" smtClean="0">
              <a:solidFill>
                <a:srgbClr val="002060"/>
              </a:solidFill>
            </a:endParaRPr>
          </a:p>
          <a:p>
            <a:pPr lvl="0" algn="ctr"/>
            <a:r>
              <a:rPr lang="it-IT" sz="1400" i="1" dirty="0" smtClean="0">
                <a:solidFill>
                  <a:srgbClr val="002060"/>
                </a:solidFill>
              </a:rPr>
              <a:t>(</a:t>
            </a:r>
            <a:r>
              <a:rPr lang="it-IT" sz="1400" i="1" dirty="0">
                <a:solidFill>
                  <a:srgbClr val="002060"/>
                </a:solidFill>
              </a:rPr>
              <a:t>status laboratorio, Accreditamenti per le prove di prestazioni,..)</a:t>
            </a:r>
            <a:r>
              <a:rPr lang="en-US" sz="1400" i="1" dirty="0">
                <a:solidFill>
                  <a:srgbClr val="002060"/>
                </a:solidFill>
              </a:rPr>
              <a:t>;</a:t>
            </a:r>
            <a:endParaRPr lang="it-IT" sz="1600" i="1" dirty="0">
              <a:solidFill>
                <a:srgbClr val="002060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30414" y="2540000"/>
            <a:ext cx="154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solidFill>
                  <a:srgbClr val="002060"/>
                </a:solidFill>
              </a:rPr>
              <a:t>Esperienza Laboratorio </a:t>
            </a:r>
            <a:r>
              <a:rPr lang="it-IT" sz="1400" i="1" dirty="0">
                <a:solidFill>
                  <a:srgbClr val="002060"/>
                </a:solidFill>
              </a:rPr>
              <a:t>(partecipazione </a:t>
            </a:r>
            <a:endParaRPr lang="it-IT" sz="1400" i="1" dirty="0" smtClean="0">
              <a:solidFill>
                <a:srgbClr val="002060"/>
              </a:solidFill>
            </a:endParaRPr>
          </a:p>
          <a:p>
            <a:pPr lvl="0" algn="ctr"/>
            <a:r>
              <a:rPr lang="it-IT" sz="1400" i="1" dirty="0" smtClean="0">
                <a:solidFill>
                  <a:srgbClr val="002060"/>
                </a:solidFill>
              </a:rPr>
              <a:t>a </a:t>
            </a:r>
            <a:r>
              <a:rPr lang="it-IT" sz="1400" i="1" dirty="0">
                <a:solidFill>
                  <a:srgbClr val="002060"/>
                </a:solidFill>
              </a:rPr>
              <a:t>comitati normativi, </a:t>
            </a:r>
            <a:r>
              <a:rPr lang="it-IT" sz="1400" i="1" dirty="0" smtClean="0">
                <a:solidFill>
                  <a:srgbClr val="002060"/>
                </a:solidFill>
              </a:rPr>
              <a:t>formazione);</a:t>
            </a:r>
            <a:endParaRPr lang="it-IT" sz="1600" i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9814" y="2540000"/>
            <a:ext cx="17149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solidFill>
                  <a:srgbClr val="002060"/>
                </a:solidFill>
              </a:rPr>
              <a:t>Capacità di </a:t>
            </a:r>
            <a:r>
              <a:rPr lang="it-IT" sz="1600" dirty="0" err="1">
                <a:solidFill>
                  <a:srgbClr val="002060"/>
                </a:solidFill>
              </a:rPr>
              <a:t>testing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endParaRPr lang="it-IT" sz="1600" dirty="0" smtClean="0">
              <a:solidFill>
                <a:srgbClr val="002060"/>
              </a:solidFill>
            </a:endParaRPr>
          </a:p>
          <a:p>
            <a:pPr lvl="0" algn="ctr"/>
            <a:r>
              <a:rPr lang="it-IT" sz="1400" i="1" dirty="0" smtClean="0">
                <a:solidFill>
                  <a:srgbClr val="002060"/>
                </a:solidFill>
              </a:rPr>
              <a:t>(</a:t>
            </a:r>
            <a:r>
              <a:rPr lang="it-IT" sz="1400" i="1" dirty="0">
                <a:solidFill>
                  <a:srgbClr val="002060"/>
                </a:solidFill>
              </a:rPr>
              <a:t>numero </a:t>
            </a:r>
            <a:endParaRPr lang="it-IT" sz="1400" i="1" dirty="0" smtClean="0">
              <a:solidFill>
                <a:srgbClr val="002060"/>
              </a:solidFill>
            </a:endParaRPr>
          </a:p>
          <a:p>
            <a:pPr lvl="0" algn="ctr"/>
            <a:r>
              <a:rPr lang="it-IT" sz="1400" i="1" dirty="0" smtClean="0">
                <a:solidFill>
                  <a:srgbClr val="002060"/>
                </a:solidFill>
              </a:rPr>
              <a:t>di </a:t>
            </a:r>
            <a:r>
              <a:rPr lang="it-IT" sz="1400" i="1" dirty="0">
                <a:solidFill>
                  <a:srgbClr val="002060"/>
                </a:solidFill>
              </a:rPr>
              <a:t>postazioni prova e capacità di rispettare le tempistiche del progetto);</a:t>
            </a:r>
            <a:endParaRPr lang="it-IT" sz="1600" i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93186" y="2540000"/>
            <a:ext cx="1714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solidFill>
                  <a:srgbClr val="002060"/>
                </a:solidFill>
              </a:rPr>
              <a:t>Capacità di verificare tutti i parametri richiesti dalla Normativa e/o Regolamenti.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-127000" y="3574832"/>
            <a:ext cx="2120900" cy="857250"/>
          </a:xfrm>
        </p:spPr>
        <p:txBody>
          <a:bodyPr/>
          <a:lstStyle/>
          <a:p>
            <a:pPr algn="r"/>
            <a:r>
              <a:rPr lang="it-IT" sz="28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Selezione  </a:t>
            </a:r>
            <a: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laboratori:</a:t>
            </a:r>
            <a:b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questionario tecnico</a:t>
            </a:r>
            <a:r>
              <a:rPr lang="it-IT" sz="28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it-IT" sz="2800" b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8874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UNTI CHIAVE DETTAGL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11"/>
          <a:stretch/>
        </p:blipFill>
        <p:spPr>
          <a:xfrm>
            <a:off x="3409614" y="324976"/>
            <a:ext cx="4515185" cy="551702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11065" y="2387600"/>
            <a:ext cx="1549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002060"/>
                </a:solidFill>
              </a:rPr>
              <a:t>Valutare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l’effettiva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competenza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dei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laboratori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selezionati</a:t>
            </a:r>
            <a:r>
              <a:rPr lang="en-US" sz="1800" dirty="0">
                <a:solidFill>
                  <a:srgbClr val="002060"/>
                </a:solidFill>
              </a:rPr>
              <a:t>;</a:t>
            </a:r>
            <a:endParaRPr lang="it-IT" sz="1800" dirty="0">
              <a:solidFill>
                <a:srgbClr val="002060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43064" y="2387600"/>
            <a:ext cx="1829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002060"/>
                </a:solidFill>
              </a:rPr>
              <a:t>Valutare</a:t>
            </a:r>
            <a:r>
              <a:rPr lang="en-US" sz="1800" dirty="0">
                <a:solidFill>
                  <a:srgbClr val="002060"/>
                </a:solidFill>
              </a:rPr>
              <a:t> la </a:t>
            </a:r>
            <a:r>
              <a:rPr lang="en-US" sz="1800" dirty="0" err="1">
                <a:solidFill>
                  <a:srgbClr val="002060"/>
                </a:solidFill>
              </a:rPr>
              <a:t>strumentazione</a:t>
            </a:r>
            <a:r>
              <a:rPr lang="en-US" sz="1800" dirty="0">
                <a:solidFill>
                  <a:srgbClr val="002060"/>
                </a:solidFill>
              </a:rPr>
              <a:t> e le </a:t>
            </a:r>
            <a:r>
              <a:rPr lang="en-US" sz="1800" dirty="0" err="1">
                <a:solidFill>
                  <a:srgbClr val="002060"/>
                </a:solidFill>
              </a:rPr>
              <a:t>apparecchiature</a:t>
            </a:r>
            <a:r>
              <a:rPr lang="en-US" sz="1800" dirty="0">
                <a:solidFill>
                  <a:srgbClr val="002060"/>
                </a:solidFill>
              </a:rPr>
              <a:t> del </a:t>
            </a:r>
            <a:r>
              <a:rPr lang="en-US" sz="1800" dirty="0" err="1">
                <a:solidFill>
                  <a:srgbClr val="002060"/>
                </a:solidFill>
              </a:rPr>
              <a:t>laboratorio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-304800" y="2733754"/>
            <a:ext cx="3233738" cy="857250"/>
          </a:xfrm>
        </p:spPr>
        <p:txBody>
          <a:bodyPr/>
          <a:lstStyle/>
          <a:p>
            <a:pPr algn="r"/>
            <a:r>
              <a:rPr lang="it-IT" sz="2800" b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Selezione  </a:t>
            </a:r>
            <a: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laboratori:</a:t>
            </a:r>
            <a:b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ispezione</a:t>
            </a:r>
            <a:b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it-IT" sz="2800" b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dei laboratori</a:t>
            </a:r>
            <a:endParaRPr lang="it-IT" sz="2800" b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41450" y="5643888"/>
            <a:ext cx="6610350" cy="400110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Conformità ai requisiti applicabili della norma ISO/IEC 17025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magine 5" descr="chia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22" y="-35342"/>
            <a:ext cx="8348377" cy="5638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16749" y="1464030"/>
            <a:ext cx="193992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err="1">
                <a:solidFill>
                  <a:srgbClr val="002060"/>
                </a:solidFill>
              </a:rPr>
              <a:t>T</a:t>
            </a:r>
            <a:r>
              <a:rPr lang="en-GB" sz="1100" i="1" dirty="0" err="1" smtClean="0">
                <a:solidFill>
                  <a:srgbClr val="002060"/>
                </a:solidFill>
              </a:rPr>
              <a:t>aratura</a:t>
            </a:r>
            <a:r>
              <a:rPr lang="en-GB" sz="1100" i="1" dirty="0" smtClean="0">
                <a:solidFill>
                  <a:srgbClr val="002060"/>
                </a:solidFill>
              </a:rPr>
              <a:t> </a:t>
            </a:r>
            <a:r>
              <a:rPr lang="en-GB" sz="1100" i="1" dirty="0" err="1">
                <a:solidFill>
                  <a:srgbClr val="002060"/>
                </a:solidFill>
              </a:rPr>
              <a:t>strumentazione</a:t>
            </a:r>
            <a:r>
              <a:rPr lang="en-GB" sz="1100" i="1" dirty="0">
                <a:solidFill>
                  <a:srgbClr val="002060"/>
                </a:solidFill>
              </a:rPr>
              <a:t>, </a:t>
            </a:r>
            <a:r>
              <a:rPr lang="en-GB" sz="1100" i="1" dirty="0" err="1">
                <a:solidFill>
                  <a:srgbClr val="002060"/>
                </a:solidFill>
              </a:rPr>
              <a:t>verifica</a:t>
            </a:r>
            <a:r>
              <a:rPr lang="en-GB" sz="1100" i="1" dirty="0">
                <a:solidFill>
                  <a:srgbClr val="002060"/>
                </a:solidFill>
              </a:rPr>
              <a:t> </a:t>
            </a:r>
            <a:r>
              <a:rPr lang="en-GB" sz="1100" i="1" dirty="0" err="1">
                <a:solidFill>
                  <a:srgbClr val="002060"/>
                </a:solidFill>
              </a:rPr>
              <a:t>materiali</a:t>
            </a:r>
            <a:r>
              <a:rPr lang="en-GB" sz="1100" i="1" dirty="0">
                <a:solidFill>
                  <a:srgbClr val="002060"/>
                </a:solidFill>
              </a:rPr>
              <a:t> di </a:t>
            </a:r>
            <a:r>
              <a:rPr lang="en-GB" sz="1100" i="1" dirty="0" err="1">
                <a:solidFill>
                  <a:srgbClr val="002060"/>
                </a:solidFill>
              </a:rPr>
              <a:t>riferimento</a:t>
            </a:r>
            <a:r>
              <a:rPr lang="en-GB" sz="1100" i="1" dirty="0">
                <a:solidFill>
                  <a:srgbClr val="002060"/>
                </a:solidFill>
              </a:rPr>
              <a:t>, </a:t>
            </a:r>
            <a:r>
              <a:rPr lang="en-GB" sz="1100" i="1" dirty="0" err="1">
                <a:solidFill>
                  <a:srgbClr val="002060"/>
                </a:solidFill>
              </a:rPr>
              <a:t>valutazione</a:t>
            </a:r>
            <a:r>
              <a:rPr lang="en-GB" sz="1100" i="1" dirty="0">
                <a:solidFill>
                  <a:srgbClr val="002060"/>
                </a:solidFill>
              </a:rPr>
              <a:t> </a:t>
            </a:r>
            <a:r>
              <a:rPr lang="en-GB" sz="1100" i="1" dirty="0" err="1">
                <a:solidFill>
                  <a:srgbClr val="002060"/>
                </a:solidFill>
              </a:rPr>
              <a:t>incertezza</a:t>
            </a:r>
            <a:r>
              <a:rPr lang="en-GB" sz="1100" i="1" dirty="0">
                <a:solidFill>
                  <a:srgbClr val="002060"/>
                </a:solidFill>
              </a:rPr>
              <a:t> di </a:t>
            </a:r>
            <a:r>
              <a:rPr lang="en-GB" sz="1100" i="1" dirty="0" err="1" smtClean="0">
                <a:solidFill>
                  <a:srgbClr val="002060"/>
                </a:solidFill>
              </a:rPr>
              <a:t>misura</a:t>
            </a:r>
            <a:r>
              <a:rPr lang="en-GB" sz="1100" i="1" dirty="0" smtClean="0">
                <a:solidFill>
                  <a:srgbClr val="002060"/>
                </a:solidFill>
              </a:rPr>
              <a:t>… </a:t>
            </a:r>
            <a:r>
              <a:rPr lang="en-GB" sz="1400" b="1" i="1" dirty="0">
                <a:solidFill>
                  <a:srgbClr val="002060"/>
                </a:solidFill>
              </a:rPr>
              <a:t>;</a:t>
            </a:r>
          </a:p>
          <a:p>
            <a:pPr algn="ctr"/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162801" y="101600"/>
            <a:ext cx="1485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</a:rPr>
              <a:t>Affidabilità</a:t>
            </a:r>
            <a:r>
              <a:rPr lang="en-GB" sz="1400" b="1" dirty="0">
                <a:solidFill>
                  <a:srgbClr val="002060"/>
                </a:solidFill>
              </a:rPr>
              <a:t>, </a:t>
            </a:r>
            <a:r>
              <a:rPr lang="en-GB" sz="1400" b="1" dirty="0" err="1">
                <a:solidFill>
                  <a:srgbClr val="002060"/>
                </a:solidFill>
              </a:rPr>
              <a:t>riproducibilità</a:t>
            </a:r>
            <a:r>
              <a:rPr lang="en-GB" sz="1400" b="1" dirty="0">
                <a:solidFill>
                  <a:srgbClr val="002060"/>
                </a:solidFill>
              </a:rPr>
              <a:t> e </a:t>
            </a:r>
            <a:r>
              <a:rPr lang="en-GB" sz="1400" b="1" dirty="0" err="1">
                <a:solidFill>
                  <a:srgbClr val="002060"/>
                </a:solidFill>
              </a:rPr>
              <a:t>tracciabilità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dei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risultati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ottenuti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62801" y="3086268"/>
            <a:ext cx="16128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</a:rPr>
              <a:t>Allineamento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endParaRPr lang="en-GB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1400" b="1" dirty="0" err="1" smtClean="0">
                <a:solidFill>
                  <a:srgbClr val="002060"/>
                </a:solidFill>
              </a:rPr>
              <a:t>ai</a:t>
            </a:r>
            <a:r>
              <a:rPr lang="en-GB" sz="1400" b="1" dirty="0" smtClean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requisiti</a:t>
            </a:r>
            <a:r>
              <a:rPr lang="en-GB" sz="1400" b="1" dirty="0">
                <a:solidFill>
                  <a:srgbClr val="002060"/>
                </a:solidFill>
              </a:rPr>
              <a:t> e </a:t>
            </a:r>
            <a:r>
              <a:rPr lang="en-GB" sz="1400" b="1" dirty="0" err="1">
                <a:solidFill>
                  <a:srgbClr val="002060"/>
                </a:solidFill>
              </a:rPr>
              <a:t>alle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metodologie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sviluppate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dalle</a:t>
            </a:r>
            <a:r>
              <a:rPr lang="en-GB" sz="1400" b="1" dirty="0">
                <a:solidFill>
                  <a:srgbClr val="002060"/>
                </a:solidFill>
              </a:rPr>
              <a:t> normative 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7016749" y="4539978"/>
            <a:ext cx="179705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it-IT" sz="1100" i="1" dirty="0" smtClean="0">
                <a:solidFill>
                  <a:srgbClr val="002060"/>
                </a:solidFill>
              </a:rPr>
              <a:t>Mantenimento qualifiche personale </a:t>
            </a:r>
            <a:r>
              <a:rPr lang="it-IT" sz="1100" i="1" dirty="0">
                <a:solidFill>
                  <a:srgbClr val="002060"/>
                </a:solidFill>
              </a:rPr>
              <a:t>di laboratorio mediante corsi periodici </a:t>
            </a:r>
            <a:r>
              <a:rPr lang="it-IT" sz="1100" i="1" dirty="0" smtClean="0">
                <a:solidFill>
                  <a:srgbClr val="002060"/>
                </a:solidFill>
              </a:rPr>
              <a:t>aggiornamento </a:t>
            </a:r>
            <a:r>
              <a:rPr lang="it-IT" sz="1100" i="1" dirty="0">
                <a:solidFill>
                  <a:srgbClr val="002060"/>
                </a:solidFill>
              </a:rPr>
              <a:t>su </a:t>
            </a:r>
            <a:r>
              <a:rPr lang="it-IT" sz="1100" i="1" dirty="0" smtClean="0">
                <a:solidFill>
                  <a:srgbClr val="002060"/>
                </a:solidFill>
              </a:rPr>
              <a:t>tutti gli aspetti tecnico/normativi</a:t>
            </a:r>
            <a:r>
              <a:rPr lang="it-IT" sz="1100" i="1" dirty="0">
                <a:solidFill>
                  <a:srgbClr val="002060"/>
                </a:solidFill>
              </a:rPr>
              <a:t>)</a:t>
            </a:r>
            <a:r>
              <a:rPr lang="en-GB" sz="1100" b="1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6522" y="3547555"/>
            <a:ext cx="1655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</a:rPr>
              <a:t>Massima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trasparenza</a:t>
            </a:r>
            <a:r>
              <a:rPr lang="en-GB" sz="1400" b="1" dirty="0">
                <a:solidFill>
                  <a:srgbClr val="002060"/>
                </a:solidFill>
              </a:rPr>
              <a:t>  </a:t>
            </a:r>
            <a:r>
              <a:rPr lang="en-GB" sz="1400" b="1" dirty="0" err="1">
                <a:solidFill>
                  <a:srgbClr val="002060"/>
                </a:solidFill>
              </a:rPr>
              <a:t>nei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confronti</a:t>
            </a:r>
            <a:r>
              <a:rPr lang="en-GB" sz="1400" b="1" dirty="0">
                <a:solidFill>
                  <a:srgbClr val="002060"/>
                </a:solidFill>
              </a:rPr>
              <a:t> del </a:t>
            </a:r>
            <a:r>
              <a:rPr lang="en-GB" sz="1400" b="1" dirty="0" err="1">
                <a:solidFill>
                  <a:srgbClr val="002060"/>
                </a:solidFill>
              </a:rPr>
              <a:t>costruttore</a:t>
            </a:r>
            <a:r>
              <a:rPr lang="en-GB" sz="1400" b="1" dirty="0">
                <a:solidFill>
                  <a:srgbClr val="002060"/>
                </a:solidFill>
              </a:rPr>
              <a:t> e </a:t>
            </a:r>
            <a:r>
              <a:rPr lang="en-GB" sz="1400" b="1" dirty="0" err="1">
                <a:solidFill>
                  <a:srgbClr val="002060"/>
                </a:solidFill>
              </a:rPr>
              <a:t>dei</a:t>
            </a:r>
            <a:r>
              <a:rPr lang="en-GB" sz="1400" b="1" dirty="0">
                <a:solidFill>
                  <a:srgbClr val="002060"/>
                </a:solidFill>
              </a:rPr>
              <a:t> partner del </a:t>
            </a:r>
            <a:r>
              <a:rPr lang="en-GB" sz="1400" b="1" dirty="0" err="1">
                <a:solidFill>
                  <a:srgbClr val="002060"/>
                </a:solidFill>
              </a:rPr>
              <a:t>progetto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344197" y="5149452"/>
            <a:ext cx="1797050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it-IT" sz="1100" i="1" dirty="0" smtClean="0">
                <a:solidFill>
                  <a:srgbClr val="002060"/>
                </a:solidFill>
              </a:rPr>
              <a:t>Possibilità di assistere alle prove</a:t>
            </a:r>
            <a:r>
              <a:rPr lang="en-GB" sz="1100" b="1" dirty="0" smtClean="0">
                <a:solidFill>
                  <a:srgbClr val="002060"/>
                </a:solidFill>
              </a:rPr>
              <a:t>;</a:t>
            </a:r>
            <a:endParaRPr lang="en-GB" sz="1100" b="1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4674" y="1009541"/>
            <a:ext cx="141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</a:rPr>
              <a:t>Rispetto</a:t>
            </a:r>
            <a:r>
              <a:rPr lang="en-GB" sz="1400" b="1" dirty="0">
                <a:solidFill>
                  <a:srgbClr val="002060"/>
                </a:solidFill>
              </a:rPr>
              <a:t> del timing </a:t>
            </a:r>
            <a:r>
              <a:rPr lang="en-GB" sz="1400" b="1" dirty="0" err="1">
                <a:solidFill>
                  <a:srgbClr val="002060"/>
                </a:solidFill>
              </a:rPr>
              <a:t>fissato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363100" y="2177248"/>
            <a:ext cx="1797050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it-IT" sz="1100" i="1" dirty="0" smtClean="0">
                <a:solidFill>
                  <a:srgbClr val="002060"/>
                </a:solidFill>
              </a:rPr>
              <a:t>Considerando la possibilità di passare </a:t>
            </a:r>
          </a:p>
          <a:p>
            <a:pPr marL="0" lvl="1" algn="ctr">
              <a:lnSpc>
                <a:spcPct val="90000"/>
              </a:lnSpc>
              <a:buClr>
                <a:srgbClr val="336666"/>
              </a:buClr>
              <a:buSzPct val="150000"/>
            </a:pPr>
            <a:r>
              <a:rPr lang="it-IT" sz="1100" i="1" dirty="0" smtClean="0">
                <a:solidFill>
                  <a:srgbClr val="002060"/>
                </a:solidFill>
              </a:rPr>
              <a:t>allo </a:t>
            </a:r>
            <a:r>
              <a:rPr lang="it-IT" sz="1100" i="1" dirty="0" err="1" smtClean="0">
                <a:solidFill>
                  <a:srgbClr val="002060"/>
                </a:solidFill>
              </a:rPr>
              <a:t>Step</a:t>
            </a:r>
            <a:r>
              <a:rPr lang="it-IT" sz="1100" i="1" dirty="0" smtClean="0">
                <a:solidFill>
                  <a:srgbClr val="002060"/>
                </a:solidFill>
              </a:rPr>
              <a:t> 2</a:t>
            </a:r>
            <a:endParaRPr lang="en-GB" sz="1100" b="1" dirty="0">
              <a:solidFill>
                <a:srgbClr val="00206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001" y="1746942"/>
            <a:ext cx="2032000" cy="931862"/>
          </a:xfrm>
        </p:spPr>
        <p:txBody>
          <a:bodyPr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 di prova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48100" y="4365955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</a:t>
            </a:r>
            <a:r>
              <a:rPr lang="it-IT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chiave</a:t>
            </a:r>
            <a:endParaRPr lang="it-IT" sz="24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10359</TotalTime>
  <Words>907</Words>
  <Application>Microsoft Office PowerPoint</Application>
  <PresentationFormat>Presentazione su schermo (4:3)</PresentationFormat>
  <Paragraphs>144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Il ruolo dei  laboratori di prova  Ing. Stefano Ferrari  Resp. Lab Elettrodomestici </vt:lpstr>
      <vt:lpstr>Presentazione standard di PowerPoint</vt:lpstr>
      <vt:lpstr>Presentazione standard di PowerPoint</vt:lpstr>
      <vt:lpstr>Collaborazioni Istituzionali</vt:lpstr>
      <vt:lpstr>RUOLO DI IMQ NEL PROGETTO ATLETE II: LABORATORIO DI PROVA </vt:lpstr>
      <vt:lpstr>Selezione  laboratori: avvenuta tramite sistema a punteggio basato su:</vt:lpstr>
      <vt:lpstr>Selezione  laboratori: questionario tecnico </vt:lpstr>
      <vt:lpstr>Selezione   laboratori: ispezione dei laboratori</vt:lpstr>
      <vt:lpstr>Laboratorio di prova</vt:lpstr>
      <vt:lpstr>OBIETTIVO DELLE VERIFICHE </vt:lpstr>
      <vt:lpstr>Presentazione standard di PowerPoint</vt:lpstr>
      <vt:lpstr>Verifiche aggiuntive</vt:lpstr>
      <vt:lpstr>Presentazione standard di PowerPoint</vt:lpstr>
      <vt:lpstr>Presentazione standard di PowerPoint</vt:lpstr>
      <vt:lpstr>Presentazione standard di PowerPoint</vt:lpstr>
      <vt:lpstr>Presentazione dei risultati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Roberta Gramatica</dc:creator>
  <cp:lastModifiedBy>Laura Cipolla</cp:lastModifiedBy>
  <cp:revision>1308</cp:revision>
  <dcterms:created xsi:type="dcterms:W3CDTF">2011-05-18T09:11:07Z</dcterms:created>
  <dcterms:modified xsi:type="dcterms:W3CDTF">2014-10-30T09:18:42Z</dcterms:modified>
</cp:coreProperties>
</file>