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64" r:id="rId4"/>
    <p:sldId id="263" r:id="rId5"/>
    <p:sldId id="258" r:id="rId6"/>
    <p:sldId id="259" r:id="rId7"/>
    <p:sldId id="260" r:id="rId8"/>
    <p:sldId id="261" r:id="rId9"/>
    <p:sldId id="262" r:id="rId10"/>
    <p:sldId id="266" r:id="rId11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 dirty="0">
                <a:solidFill>
                  <a:schemeClr val="tx1"/>
                </a:solidFill>
              </a:rPr>
              <a:t>Marchi* e brevetti per invenzione industriale </a:t>
            </a:r>
            <a:r>
              <a:rPr lang="it-IT" b="1" baseline="0" dirty="0">
                <a:solidFill>
                  <a:schemeClr val="tx1"/>
                </a:solidFill>
              </a:rPr>
              <a:t>depositati in provincia di </a:t>
            </a:r>
            <a:r>
              <a:rPr lang="it-IT" b="1" baseline="0" dirty="0">
                <a:solidFill>
                  <a:srgbClr val="C00000"/>
                </a:solidFill>
              </a:rPr>
              <a:t>MILANO, MONZA BRIANZA, LODI  </a:t>
            </a:r>
            <a:r>
              <a:rPr lang="it-IT" b="1" baseline="0" dirty="0">
                <a:solidFill>
                  <a:schemeClr val="tx1"/>
                </a:solidFill>
              </a:rPr>
              <a:t>(anni 1990-2021)</a:t>
            </a:r>
            <a:endParaRPr lang="it-IT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1782847396729959"/>
          <c:y val="1.8761767643823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1230248483540271E-2"/>
          <c:y val="0.1290835850956697"/>
          <c:w val="0.87910412632778723"/>
          <c:h val="0.67703067977708198"/>
        </c:manualLayout>
      </c:layout>
      <c:lineChart>
        <c:grouping val="standard"/>
        <c:varyColors val="0"/>
        <c:ser>
          <c:idx val="0"/>
          <c:order val="0"/>
          <c:tx>
            <c:strRef>
              <c:f>'GRAFICO 21 cumu. brev.mar.dise.'!$L$1</c:f>
              <c:strCache>
                <c:ptCount val="1"/>
                <c:pt idx="0">
                  <c:v>brevetti MILOMB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1"/>
              </a:solidFill>
              <a:ln w="9525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cat>
            <c:numRef>
              <c:f>'GRAFICO 21 cumu. brev.mar.dise.'!$A$2:$A$33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'GRAFICO 21 cumu. brev.mar.dise.'!$L$2:$L$33</c:f>
              <c:numCache>
                <c:formatCode>General</c:formatCode>
                <c:ptCount val="32"/>
                <c:pt idx="0">
                  <c:v>3480</c:v>
                </c:pt>
                <c:pt idx="1">
                  <c:v>3448</c:v>
                </c:pt>
                <c:pt idx="2">
                  <c:v>2957</c:v>
                </c:pt>
                <c:pt idx="3">
                  <c:v>2736</c:v>
                </c:pt>
                <c:pt idx="4">
                  <c:v>2628</c:v>
                </c:pt>
                <c:pt idx="5">
                  <c:v>2781</c:v>
                </c:pt>
                <c:pt idx="6">
                  <c:v>2694</c:v>
                </c:pt>
                <c:pt idx="7">
                  <c:v>2847</c:v>
                </c:pt>
                <c:pt idx="8">
                  <c:v>2786</c:v>
                </c:pt>
                <c:pt idx="9">
                  <c:v>2744</c:v>
                </c:pt>
                <c:pt idx="10">
                  <c:v>2810</c:v>
                </c:pt>
                <c:pt idx="11">
                  <c:v>2786</c:v>
                </c:pt>
                <c:pt idx="12">
                  <c:v>2690</c:v>
                </c:pt>
                <c:pt idx="13">
                  <c:v>2575</c:v>
                </c:pt>
                <c:pt idx="14">
                  <c:v>2463</c:v>
                </c:pt>
                <c:pt idx="15">
                  <c:v>2457</c:v>
                </c:pt>
                <c:pt idx="16">
                  <c:v>2472</c:v>
                </c:pt>
                <c:pt idx="17">
                  <c:v>2668</c:v>
                </c:pt>
                <c:pt idx="18">
                  <c:v>2590</c:v>
                </c:pt>
                <c:pt idx="19">
                  <c:v>2690</c:v>
                </c:pt>
                <c:pt idx="20">
                  <c:v>2708</c:v>
                </c:pt>
                <c:pt idx="21">
                  <c:v>2657</c:v>
                </c:pt>
                <c:pt idx="22">
                  <c:v>2447</c:v>
                </c:pt>
                <c:pt idx="23">
                  <c:v>2424</c:v>
                </c:pt>
                <c:pt idx="24">
                  <c:v>2430</c:v>
                </c:pt>
                <c:pt idx="25">
                  <c:v>2662</c:v>
                </c:pt>
                <c:pt idx="26">
                  <c:v>2869</c:v>
                </c:pt>
                <c:pt idx="27">
                  <c:v>2819</c:v>
                </c:pt>
                <c:pt idx="28">
                  <c:v>2637</c:v>
                </c:pt>
                <c:pt idx="29">
                  <c:v>2828</c:v>
                </c:pt>
                <c:pt idx="30">
                  <c:v>2953</c:v>
                </c:pt>
                <c:pt idx="31">
                  <c:v>3058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09-495E-94C9-8110F81ADA6D}"/>
            </c:ext>
          </c:extLst>
        </c:ser>
        <c:ser>
          <c:idx val="1"/>
          <c:order val="1"/>
          <c:tx>
            <c:strRef>
              <c:f>'GRAFICO 21 cumu. brev.mar.dise.'!$M$1</c:f>
              <c:strCache>
                <c:ptCount val="1"/>
                <c:pt idx="0">
                  <c:v>marchi MILOMB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cat>
            <c:numRef>
              <c:f>'GRAFICO 21 cumu. brev.mar.dise.'!$A$2:$A$33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'GRAFICO 21 cumu. brev.mar.dise.'!$M$2:$M$33</c:f>
              <c:numCache>
                <c:formatCode>General</c:formatCode>
                <c:ptCount val="32"/>
                <c:pt idx="0">
                  <c:v>9650</c:v>
                </c:pt>
                <c:pt idx="1">
                  <c:v>9347</c:v>
                </c:pt>
                <c:pt idx="2">
                  <c:v>9050</c:v>
                </c:pt>
                <c:pt idx="3">
                  <c:v>9104</c:v>
                </c:pt>
                <c:pt idx="4">
                  <c:v>11922</c:v>
                </c:pt>
                <c:pt idx="5">
                  <c:v>12916</c:v>
                </c:pt>
                <c:pt idx="6">
                  <c:v>11360</c:v>
                </c:pt>
                <c:pt idx="7">
                  <c:v>11604</c:v>
                </c:pt>
                <c:pt idx="8">
                  <c:v>12401</c:v>
                </c:pt>
                <c:pt idx="9">
                  <c:v>12553</c:v>
                </c:pt>
                <c:pt idx="10">
                  <c:v>13817</c:v>
                </c:pt>
                <c:pt idx="11">
                  <c:v>12532</c:v>
                </c:pt>
                <c:pt idx="12">
                  <c:v>12079</c:v>
                </c:pt>
                <c:pt idx="13">
                  <c:v>12408</c:v>
                </c:pt>
                <c:pt idx="14">
                  <c:v>12312</c:v>
                </c:pt>
                <c:pt idx="15">
                  <c:v>12823</c:v>
                </c:pt>
                <c:pt idx="16">
                  <c:v>12058</c:v>
                </c:pt>
                <c:pt idx="17">
                  <c:v>13680</c:v>
                </c:pt>
                <c:pt idx="18">
                  <c:v>14017</c:v>
                </c:pt>
                <c:pt idx="19">
                  <c:v>13280</c:v>
                </c:pt>
                <c:pt idx="20">
                  <c:v>14201</c:v>
                </c:pt>
                <c:pt idx="21">
                  <c:v>13847</c:v>
                </c:pt>
                <c:pt idx="22">
                  <c:v>13124</c:v>
                </c:pt>
                <c:pt idx="23">
                  <c:v>12849</c:v>
                </c:pt>
                <c:pt idx="24">
                  <c:v>12853</c:v>
                </c:pt>
                <c:pt idx="25">
                  <c:v>12395</c:v>
                </c:pt>
                <c:pt idx="26">
                  <c:v>12910</c:v>
                </c:pt>
                <c:pt idx="27">
                  <c:v>13411</c:v>
                </c:pt>
                <c:pt idx="28">
                  <c:v>13984</c:v>
                </c:pt>
                <c:pt idx="29">
                  <c:v>13827</c:v>
                </c:pt>
                <c:pt idx="30">
                  <c:v>13963</c:v>
                </c:pt>
                <c:pt idx="31">
                  <c:v>15166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09-495E-94C9-8110F81ADA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376768"/>
        <c:axId val="143378304"/>
      </c:lineChart>
      <c:catAx>
        <c:axId val="14337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3378304"/>
        <c:crosses val="autoZero"/>
        <c:auto val="1"/>
        <c:lblAlgn val="ctr"/>
        <c:lblOffset val="100"/>
        <c:noMultiLvlLbl val="0"/>
      </c:catAx>
      <c:valAx>
        <c:axId val="14337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3376768"/>
        <c:crosses val="autoZero"/>
        <c:crossBetween val="between"/>
      </c:valAx>
      <c:spPr>
        <a:noFill/>
        <a:ln cap="flat">
          <a:solidFill>
            <a:schemeClr val="accent3"/>
          </a:solidFill>
        </a:ln>
        <a:effectLst/>
      </c:spPr>
    </c:plotArea>
    <c:legend>
      <c:legendPos val="b"/>
      <c:layout>
        <c:manualLayout>
          <c:xMode val="edge"/>
          <c:yMode val="edge"/>
          <c:x val="0.26084962181693083"/>
          <c:y val="0.87599818873758828"/>
          <c:w val="0.52852029704874071"/>
          <c:h val="4.33553316323169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400" dirty="0">
                <a:solidFill>
                  <a:schemeClr val="tx1"/>
                </a:solidFill>
              </a:rPr>
              <a:t>Distribuzione</a:t>
            </a:r>
            <a:r>
              <a:rPr lang="it-IT" sz="1400" baseline="0" dirty="0">
                <a:solidFill>
                  <a:schemeClr val="tx1"/>
                </a:solidFill>
              </a:rPr>
              <a:t> cumulata delle istanze di marchi* e brevetti per invenzione industriale depositati in provincia di </a:t>
            </a:r>
            <a:r>
              <a:rPr lang="it-IT" sz="1400" baseline="0" dirty="0">
                <a:solidFill>
                  <a:srgbClr val="C00000"/>
                </a:solidFill>
              </a:rPr>
              <a:t>MILANO, MONZA BRIANZA, LODI </a:t>
            </a:r>
            <a:r>
              <a:rPr lang="it-IT" sz="1400" baseline="0" dirty="0">
                <a:solidFill>
                  <a:schemeClr val="tx1"/>
                </a:solidFill>
              </a:rPr>
              <a:t>(anni 1990-2021)</a:t>
            </a:r>
            <a:endParaRPr lang="it-IT" sz="14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2548516935462625"/>
          <c:y val="3.54430332644894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23576106652231435"/>
          <c:y val="0.24482951406978348"/>
          <c:w val="0.52931850980664841"/>
          <c:h val="0.56990508784482818"/>
        </c:manualLayout>
      </c:layout>
      <c:pieChart>
        <c:varyColors val="1"/>
        <c:ser>
          <c:idx val="0"/>
          <c:order val="0"/>
          <c:spPr>
            <a:ln>
              <a:solidFill>
                <a:srgbClr val="C00000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5ED-4DE7-ABBF-445A404E9A47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5ED-4DE7-ABBF-445A404E9A47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5ED-4DE7-ABBF-445A404E9A47}"/>
              </c:ext>
            </c:extLst>
          </c:dPt>
          <c:dLbls>
            <c:dLbl>
              <c:idx val="0"/>
              <c:layout>
                <c:manualLayout>
                  <c:x val="6.6323452598633162E-2"/>
                  <c:y val="4.354501187809497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it-IT"/>
                      <a:t>Brevetti per invenzione industriale</a:t>
                    </a:r>
                    <a:r>
                      <a:rPr lang="it-IT" baseline="0"/>
                      <a:t> </a:t>
                    </a:r>
                    <a:fld id="{B66856A9-09BB-4EDF-BE36-C6096B72632D}" type="PERCENTAGE">
                      <a:rPr lang="it-IT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[PERCENTUALE]</a:t>
                    </a:fld>
                    <a:endParaRPr lang="it-IT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83841965813314"/>
                      <c:h val="0.1275014447752958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5ED-4DE7-ABBF-445A404E9A47}"/>
                </c:ext>
              </c:extLst>
            </c:dLbl>
            <c:dLbl>
              <c:idx val="1"/>
              <c:layout>
                <c:manualLayout>
                  <c:x val="6.6644439422889556E-2"/>
                  <c:y val="2.537904877272871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Marchi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8CE4A5AA-338F-4637-8AFC-EB0F31CEA2F7}" type="PERCENTAGE">
                      <a:rPr lang="en-US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[PERCENTUALE]</a:t>
                    </a:fld>
                    <a:endParaRPr lang="it-I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198948937116599"/>
                      <c:h val="8.414821849587479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5ED-4DE7-ABBF-445A404E9A47}"/>
                </c:ext>
              </c:extLst>
            </c:dLbl>
            <c:dLbl>
              <c:idx val="2"/>
              <c:layout>
                <c:manualLayout>
                  <c:x val="-2.1756868046648004E-2"/>
                  <c:y val="2.206276537770041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Disegni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4F43DF47-0A58-4DDE-873D-DA13AFD2E290}" type="PERCENTAGE">
                      <a:rPr lang="en-US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[PERCENTUALE]</a:t>
                    </a:fld>
                    <a:endParaRPr lang="it-I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278232179720544E-2"/>
                      <c:h val="5.805947121544163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5ED-4DE7-ABBF-445A404E9A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'GRAFICO 21 cumu. brev.mar.dise.'!$L$34:$N$34</c:f>
              <c:numCache>
                <c:formatCode>General</c:formatCode>
                <c:ptCount val="3"/>
                <c:pt idx="0">
                  <c:v>87794</c:v>
                </c:pt>
                <c:pt idx="1">
                  <c:v>401443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ED-4DE7-ABBF-445A404E9A47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 dirty="0">
                <a:solidFill>
                  <a:schemeClr val="tx1"/>
                </a:solidFill>
              </a:rPr>
              <a:t>Marchi* e brevetti per invenzione industriale </a:t>
            </a:r>
            <a:r>
              <a:rPr lang="it-IT" b="1" baseline="0" dirty="0">
                <a:solidFill>
                  <a:schemeClr val="tx1"/>
                </a:solidFill>
              </a:rPr>
              <a:t>depositati in provincia di </a:t>
            </a:r>
            <a:r>
              <a:rPr lang="it-IT" b="1" baseline="0" dirty="0">
                <a:solidFill>
                  <a:srgbClr val="C00000"/>
                </a:solidFill>
              </a:rPr>
              <a:t>MILANO</a:t>
            </a:r>
            <a:r>
              <a:rPr lang="it-IT" b="1" baseline="0" dirty="0">
                <a:solidFill>
                  <a:schemeClr val="tx1"/>
                </a:solidFill>
              </a:rPr>
              <a:t>  (anni 1990-2021)</a:t>
            </a:r>
            <a:endParaRPr lang="it-IT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122786792063323"/>
          <c:y val="1.52002658313663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1230248483540271E-2"/>
          <c:y val="0.1290835850956697"/>
          <c:w val="0.87910412632778723"/>
          <c:h val="0.67703067977708198"/>
        </c:manualLayout>
      </c:layout>
      <c:lineChart>
        <c:grouping val="standard"/>
        <c:varyColors val="0"/>
        <c:ser>
          <c:idx val="0"/>
          <c:order val="0"/>
          <c:tx>
            <c:strRef>
              <c:f>'GRAFICO 21 cumu. brev.mar.dise.'!$B$1</c:f>
              <c:strCache>
                <c:ptCount val="1"/>
                <c:pt idx="0">
                  <c:v>brevetti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1"/>
              </a:solidFill>
              <a:ln w="9525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cat>
            <c:numRef>
              <c:f>'GRAFICO 21 cumu. brev.mar.dise.'!$A$2:$A$33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'GRAFICO 21 cumu. brev.mar.dise.'!$B$2:$B$33</c:f>
              <c:numCache>
                <c:formatCode>General</c:formatCode>
                <c:ptCount val="32"/>
                <c:pt idx="0">
                  <c:v>3471</c:v>
                </c:pt>
                <c:pt idx="1">
                  <c:v>3437</c:v>
                </c:pt>
                <c:pt idx="2">
                  <c:v>2952</c:v>
                </c:pt>
                <c:pt idx="3">
                  <c:v>2710</c:v>
                </c:pt>
                <c:pt idx="4">
                  <c:v>2616</c:v>
                </c:pt>
                <c:pt idx="5">
                  <c:v>2770</c:v>
                </c:pt>
                <c:pt idx="6">
                  <c:v>2678</c:v>
                </c:pt>
                <c:pt idx="7">
                  <c:v>2815</c:v>
                </c:pt>
                <c:pt idx="8">
                  <c:v>2755</c:v>
                </c:pt>
                <c:pt idx="9">
                  <c:v>2707</c:v>
                </c:pt>
                <c:pt idx="10">
                  <c:v>2762</c:v>
                </c:pt>
                <c:pt idx="11">
                  <c:v>2731</c:v>
                </c:pt>
                <c:pt idx="12">
                  <c:v>2649</c:v>
                </c:pt>
                <c:pt idx="13">
                  <c:v>2533</c:v>
                </c:pt>
                <c:pt idx="14">
                  <c:v>2402</c:v>
                </c:pt>
                <c:pt idx="15">
                  <c:v>2395</c:v>
                </c:pt>
                <c:pt idx="16">
                  <c:v>2394</c:v>
                </c:pt>
                <c:pt idx="17">
                  <c:v>2629</c:v>
                </c:pt>
                <c:pt idx="18">
                  <c:v>2535</c:v>
                </c:pt>
                <c:pt idx="19">
                  <c:v>2639</c:v>
                </c:pt>
                <c:pt idx="20">
                  <c:v>2626</c:v>
                </c:pt>
                <c:pt idx="21">
                  <c:v>2572</c:v>
                </c:pt>
                <c:pt idx="22">
                  <c:v>2359</c:v>
                </c:pt>
                <c:pt idx="23">
                  <c:v>2354</c:v>
                </c:pt>
                <c:pt idx="24">
                  <c:v>2358</c:v>
                </c:pt>
                <c:pt idx="25">
                  <c:v>2557</c:v>
                </c:pt>
                <c:pt idx="26">
                  <c:v>2784</c:v>
                </c:pt>
                <c:pt idx="27">
                  <c:v>2742</c:v>
                </c:pt>
                <c:pt idx="28">
                  <c:v>2564</c:v>
                </c:pt>
                <c:pt idx="29">
                  <c:v>2727</c:v>
                </c:pt>
                <c:pt idx="30">
                  <c:v>2869</c:v>
                </c:pt>
                <c:pt idx="31">
                  <c:v>2982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48F-42D3-92DE-6F9116E60061}"/>
            </c:ext>
          </c:extLst>
        </c:ser>
        <c:ser>
          <c:idx val="1"/>
          <c:order val="1"/>
          <c:tx>
            <c:strRef>
              <c:f>'GRAFICO 21 cumu. brev.mar.dise.'!$C$1</c:f>
              <c:strCache>
                <c:ptCount val="1"/>
                <c:pt idx="0">
                  <c:v>marchi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cat>
            <c:numRef>
              <c:f>'GRAFICO 21 cumu. brev.mar.dise.'!$A$2:$A$33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'GRAFICO 21 cumu. brev.mar.dise.'!$C$2:$C$33</c:f>
              <c:numCache>
                <c:formatCode>General</c:formatCode>
                <c:ptCount val="32"/>
                <c:pt idx="0">
                  <c:v>9617</c:v>
                </c:pt>
                <c:pt idx="1">
                  <c:v>9330</c:v>
                </c:pt>
                <c:pt idx="2">
                  <c:v>9024</c:v>
                </c:pt>
                <c:pt idx="3">
                  <c:v>9092</c:v>
                </c:pt>
                <c:pt idx="4">
                  <c:v>11900</c:v>
                </c:pt>
                <c:pt idx="5">
                  <c:v>12894</c:v>
                </c:pt>
                <c:pt idx="6">
                  <c:v>11315</c:v>
                </c:pt>
                <c:pt idx="7">
                  <c:v>11569</c:v>
                </c:pt>
                <c:pt idx="8">
                  <c:v>12367</c:v>
                </c:pt>
                <c:pt idx="9">
                  <c:v>12499</c:v>
                </c:pt>
                <c:pt idx="10">
                  <c:v>13748</c:v>
                </c:pt>
                <c:pt idx="11">
                  <c:v>12427</c:v>
                </c:pt>
                <c:pt idx="12">
                  <c:v>11991</c:v>
                </c:pt>
                <c:pt idx="13">
                  <c:v>12309</c:v>
                </c:pt>
                <c:pt idx="14">
                  <c:v>12168</c:v>
                </c:pt>
                <c:pt idx="15">
                  <c:v>12697</c:v>
                </c:pt>
                <c:pt idx="16">
                  <c:v>11887</c:v>
                </c:pt>
                <c:pt idx="17">
                  <c:v>13486</c:v>
                </c:pt>
                <c:pt idx="18">
                  <c:v>13839</c:v>
                </c:pt>
                <c:pt idx="19">
                  <c:v>13065</c:v>
                </c:pt>
                <c:pt idx="20">
                  <c:v>13851</c:v>
                </c:pt>
                <c:pt idx="21">
                  <c:v>13526</c:v>
                </c:pt>
                <c:pt idx="22">
                  <c:v>12753</c:v>
                </c:pt>
                <c:pt idx="23">
                  <c:v>12470</c:v>
                </c:pt>
                <c:pt idx="24">
                  <c:v>12376</c:v>
                </c:pt>
                <c:pt idx="25">
                  <c:v>11968</c:v>
                </c:pt>
                <c:pt idx="26">
                  <c:v>12414</c:v>
                </c:pt>
                <c:pt idx="27">
                  <c:v>12874</c:v>
                </c:pt>
                <c:pt idx="28">
                  <c:v>13368</c:v>
                </c:pt>
                <c:pt idx="29">
                  <c:v>13165</c:v>
                </c:pt>
                <c:pt idx="30">
                  <c:v>13340</c:v>
                </c:pt>
                <c:pt idx="31">
                  <c:v>14375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48F-42D3-92DE-6F9116E60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376768"/>
        <c:axId val="143378304"/>
      </c:lineChart>
      <c:catAx>
        <c:axId val="14337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3378304"/>
        <c:crosses val="autoZero"/>
        <c:auto val="1"/>
        <c:lblAlgn val="ctr"/>
        <c:lblOffset val="100"/>
        <c:noMultiLvlLbl val="0"/>
      </c:catAx>
      <c:valAx>
        <c:axId val="14337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3376768"/>
        <c:crosses val="autoZero"/>
        <c:crossBetween val="between"/>
      </c:valAx>
      <c:spPr>
        <a:noFill/>
        <a:ln cap="flat">
          <a:solidFill>
            <a:schemeClr val="accent3"/>
          </a:solidFill>
        </a:ln>
        <a:effectLst/>
      </c:spPr>
    </c:plotArea>
    <c:legend>
      <c:legendPos val="b"/>
      <c:layout>
        <c:manualLayout>
          <c:xMode val="edge"/>
          <c:yMode val="edge"/>
          <c:x val="0.36840210941742846"/>
          <c:y val="0.8712416065382268"/>
          <c:w val="0.33281004653484969"/>
          <c:h val="4.33553316323169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400" dirty="0">
                <a:solidFill>
                  <a:schemeClr val="tx1"/>
                </a:solidFill>
              </a:rPr>
              <a:t>Distribuzione</a:t>
            </a:r>
            <a:r>
              <a:rPr lang="it-IT" sz="1400" baseline="0" dirty="0">
                <a:solidFill>
                  <a:schemeClr val="tx1"/>
                </a:solidFill>
              </a:rPr>
              <a:t> cumulata dei depositi di marchi* e brevetti per invenzione industriale depositati in provincia di </a:t>
            </a:r>
            <a:r>
              <a:rPr lang="it-IT" sz="1400" baseline="0" dirty="0">
                <a:solidFill>
                  <a:srgbClr val="C00000"/>
                </a:solidFill>
              </a:rPr>
              <a:t>MILANO</a:t>
            </a:r>
            <a:r>
              <a:rPr lang="it-IT" sz="1400" baseline="0" dirty="0">
                <a:solidFill>
                  <a:schemeClr val="tx1"/>
                </a:solidFill>
              </a:rPr>
              <a:t> (anni 1990-2021)</a:t>
            </a:r>
            <a:endParaRPr lang="it-IT" sz="14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139836553468395"/>
          <c:y val="8.13267832961148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23576106652231435"/>
          <c:y val="0.24482951406978348"/>
          <c:w val="0.52931850980664841"/>
          <c:h val="0.56990508784482818"/>
        </c:manualLayout>
      </c:layout>
      <c:pieChart>
        <c:varyColors val="1"/>
        <c:ser>
          <c:idx val="0"/>
          <c:order val="0"/>
          <c:spPr>
            <a:solidFill>
              <a:srgbClr val="C00000"/>
            </a:solidFill>
          </c:spPr>
          <c:dPt>
            <c:idx val="0"/>
            <c:bubble3D val="0"/>
            <c:explosion val="4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9FF-47A4-BAE5-CA43FFD1FEA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9FF-47A4-BAE5-CA43FFD1FEA2}"/>
              </c:ext>
            </c:extLst>
          </c:dPt>
          <c:dLbls>
            <c:dLbl>
              <c:idx val="0"/>
              <c:layout>
                <c:manualLayout>
                  <c:x val="7.7522055497039943E-2"/>
                  <c:y val="5.09340320995255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it-IT"/>
                      <a:t>Brevetti per invenzione industriale </a:t>
                    </a:r>
                    <a:fld id="{B1D04B9F-24D5-47AF-B19F-944E73F9A938}" type="PERCENTAGE">
                      <a:rPr lang="it-IT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[PERCENTUALE]</a:t>
                    </a:fld>
                    <a:endParaRPr lang="it-I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67456808521909"/>
                      <c:h val="9.53651842046110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9FF-47A4-BAE5-CA43FFD1FEA2}"/>
                </c:ext>
              </c:extLst>
            </c:dLbl>
            <c:dLbl>
              <c:idx val="1"/>
              <c:layout>
                <c:manualLayout>
                  <c:x val="2.5517862292260864E-2"/>
                  <c:y val="3.189687754541149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Marchi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54CD7750-94A8-4D88-9F66-1BEE87150BDD}" type="PERCENTAGE">
                      <a:rPr lang="en-US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[PERCENTUALE]</a:t>
                    </a:fld>
                    <a:endParaRPr lang="it-I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118710833189715E-2"/>
                      <c:h val="6.302029714839561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9FF-47A4-BAE5-CA43FFD1FE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'GRAFICO 21 cumu. brev.mar.dise.'!$B$34:$C$34</c:f>
              <c:numCache>
                <c:formatCode>General</c:formatCode>
                <c:ptCount val="2"/>
                <c:pt idx="0">
                  <c:v>86074</c:v>
                </c:pt>
                <c:pt idx="1">
                  <c:v>393704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FF-47A4-BAE5-CA43FFD1FEA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 dirty="0">
                <a:solidFill>
                  <a:schemeClr val="tx1"/>
                </a:solidFill>
              </a:rPr>
              <a:t>Marchi*</a:t>
            </a:r>
            <a:r>
              <a:rPr lang="it-IT" b="1" baseline="0" dirty="0">
                <a:solidFill>
                  <a:schemeClr val="tx1"/>
                </a:solidFill>
              </a:rPr>
              <a:t> e</a:t>
            </a:r>
            <a:r>
              <a:rPr lang="it-IT" b="1" dirty="0">
                <a:solidFill>
                  <a:schemeClr val="tx1"/>
                </a:solidFill>
              </a:rPr>
              <a:t> brevetti per invenzioni industriali</a:t>
            </a:r>
            <a:r>
              <a:rPr lang="it-IT" b="1" baseline="0" dirty="0">
                <a:solidFill>
                  <a:schemeClr val="tx1"/>
                </a:solidFill>
              </a:rPr>
              <a:t> </a:t>
            </a:r>
            <a:endParaRPr lang="it-IT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t-IT" b="1" dirty="0">
                <a:solidFill>
                  <a:schemeClr val="tx1"/>
                </a:solidFill>
              </a:rPr>
              <a:t> </a:t>
            </a:r>
            <a:r>
              <a:rPr lang="it-IT" b="1" baseline="0" dirty="0">
                <a:solidFill>
                  <a:schemeClr val="tx1"/>
                </a:solidFill>
              </a:rPr>
              <a:t>depositati in provincia di </a:t>
            </a:r>
            <a:r>
              <a:rPr lang="it-IT" b="1" baseline="0" dirty="0">
                <a:solidFill>
                  <a:srgbClr val="C00000"/>
                </a:solidFill>
              </a:rPr>
              <a:t>MONZA BRIANZA </a:t>
            </a:r>
            <a:r>
              <a:rPr lang="it-IT" b="1" baseline="0" dirty="0">
                <a:solidFill>
                  <a:schemeClr val="tx1"/>
                </a:solidFill>
              </a:rPr>
              <a:t>(anni 1990-2021)</a:t>
            </a:r>
            <a:endParaRPr lang="it-IT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3648367766511097"/>
          <c:y val="2.51846655344025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4.5140980796780895E-2"/>
          <c:y val="0.13731155988862689"/>
          <c:w val="0.87910412632778723"/>
          <c:h val="0.62071644847629437"/>
        </c:manualLayout>
      </c:layout>
      <c:lineChart>
        <c:grouping val="standard"/>
        <c:varyColors val="0"/>
        <c:ser>
          <c:idx val="0"/>
          <c:order val="0"/>
          <c:tx>
            <c:strRef>
              <c:f>'cumu2021 brevetti marchi disegn'!$B$1</c:f>
              <c:strCache>
                <c:ptCount val="1"/>
                <c:pt idx="0">
                  <c:v>brevetti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1"/>
              </a:solidFill>
              <a:ln w="9525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cat>
            <c:numRef>
              <c:f>'cumu2021 brevetti marchi disegn'!$A$2:$A$33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'cumu2021 brevetti marchi disegn'!$B$2:$B$33</c:f>
              <c:numCache>
                <c:formatCode>General</c:formatCode>
                <c:ptCount val="32"/>
                <c:pt idx="0">
                  <c:v>9</c:v>
                </c:pt>
                <c:pt idx="1">
                  <c:v>9</c:v>
                </c:pt>
                <c:pt idx="2">
                  <c:v>4</c:v>
                </c:pt>
                <c:pt idx="3">
                  <c:v>25</c:v>
                </c:pt>
                <c:pt idx="4">
                  <c:v>11</c:v>
                </c:pt>
                <c:pt idx="5">
                  <c:v>9</c:v>
                </c:pt>
                <c:pt idx="6">
                  <c:v>15</c:v>
                </c:pt>
                <c:pt idx="7">
                  <c:v>30</c:v>
                </c:pt>
                <c:pt idx="8">
                  <c:v>27</c:v>
                </c:pt>
                <c:pt idx="9">
                  <c:v>33</c:v>
                </c:pt>
                <c:pt idx="10">
                  <c:v>46</c:v>
                </c:pt>
                <c:pt idx="11">
                  <c:v>53</c:v>
                </c:pt>
                <c:pt idx="12">
                  <c:v>39</c:v>
                </c:pt>
                <c:pt idx="13">
                  <c:v>35</c:v>
                </c:pt>
                <c:pt idx="14">
                  <c:v>56</c:v>
                </c:pt>
                <c:pt idx="15">
                  <c:v>55</c:v>
                </c:pt>
                <c:pt idx="16">
                  <c:v>74</c:v>
                </c:pt>
                <c:pt idx="17">
                  <c:v>36</c:v>
                </c:pt>
                <c:pt idx="18">
                  <c:v>52</c:v>
                </c:pt>
                <c:pt idx="19">
                  <c:v>49</c:v>
                </c:pt>
                <c:pt idx="20">
                  <c:v>78</c:v>
                </c:pt>
                <c:pt idx="21">
                  <c:v>83</c:v>
                </c:pt>
                <c:pt idx="22">
                  <c:v>81</c:v>
                </c:pt>
                <c:pt idx="23">
                  <c:v>62</c:v>
                </c:pt>
                <c:pt idx="24">
                  <c:v>69</c:v>
                </c:pt>
                <c:pt idx="25">
                  <c:v>94</c:v>
                </c:pt>
                <c:pt idx="26">
                  <c:v>76</c:v>
                </c:pt>
                <c:pt idx="27">
                  <c:v>65</c:v>
                </c:pt>
                <c:pt idx="28">
                  <c:v>66</c:v>
                </c:pt>
                <c:pt idx="29">
                  <c:v>92</c:v>
                </c:pt>
                <c:pt idx="30">
                  <c:v>81</c:v>
                </c:pt>
                <c:pt idx="31">
                  <c:v>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71-49B3-9F74-98671A4F13A0}"/>
            </c:ext>
          </c:extLst>
        </c:ser>
        <c:ser>
          <c:idx val="1"/>
          <c:order val="1"/>
          <c:tx>
            <c:strRef>
              <c:f>'cumu2021 brevetti marchi disegn'!$C$1</c:f>
              <c:strCache>
                <c:ptCount val="1"/>
                <c:pt idx="0">
                  <c:v>marchi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cat>
            <c:numRef>
              <c:f>'cumu2021 brevetti marchi disegn'!$A$2:$A$33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'cumu2021 brevetti marchi disegn'!$C$2:$C$33</c:f>
              <c:numCache>
                <c:formatCode>General</c:formatCode>
                <c:ptCount val="32"/>
                <c:pt idx="0">
                  <c:v>20</c:v>
                </c:pt>
                <c:pt idx="1">
                  <c:v>13</c:v>
                </c:pt>
                <c:pt idx="2">
                  <c:v>20</c:v>
                </c:pt>
                <c:pt idx="3">
                  <c:v>2</c:v>
                </c:pt>
                <c:pt idx="4">
                  <c:v>14</c:v>
                </c:pt>
                <c:pt idx="5">
                  <c:v>15</c:v>
                </c:pt>
                <c:pt idx="6">
                  <c:v>32</c:v>
                </c:pt>
                <c:pt idx="7">
                  <c:v>18</c:v>
                </c:pt>
                <c:pt idx="8">
                  <c:v>21</c:v>
                </c:pt>
                <c:pt idx="9">
                  <c:v>43</c:v>
                </c:pt>
                <c:pt idx="10">
                  <c:v>49</c:v>
                </c:pt>
                <c:pt idx="11">
                  <c:v>55</c:v>
                </c:pt>
                <c:pt idx="12">
                  <c:v>60</c:v>
                </c:pt>
                <c:pt idx="13">
                  <c:v>53</c:v>
                </c:pt>
                <c:pt idx="14">
                  <c:v>77</c:v>
                </c:pt>
                <c:pt idx="15">
                  <c:v>74</c:v>
                </c:pt>
                <c:pt idx="16">
                  <c:v>116</c:v>
                </c:pt>
                <c:pt idx="17">
                  <c:v>130</c:v>
                </c:pt>
                <c:pt idx="18">
                  <c:v>128</c:v>
                </c:pt>
                <c:pt idx="19">
                  <c:v>155</c:v>
                </c:pt>
                <c:pt idx="20">
                  <c:v>305</c:v>
                </c:pt>
                <c:pt idx="21">
                  <c:v>270</c:v>
                </c:pt>
                <c:pt idx="22">
                  <c:v>318</c:v>
                </c:pt>
                <c:pt idx="23">
                  <c:v>306</c:v>
                </c:pt>
                <c:pt idx="24">
                  <c:v>393</c:v>
                </c:pt>
                <c:pt idx="25">
                  <c:v>373</c:v>
                </c:pt>
                <c:pt idx="26">
                  <c:v>430</c:v>
                </c:pt>
                <c:pt idx="27">
                  <c:v>468</c:v>
                </c:pt>
                <c:pt idx="28">
                  <c:v>562</c:v>
                </c:pt>
                <c:pt idx="29">
                  <c:v>592</c:v>
                </c:pt>
                <c:pt idx="30">
                  <c:v>573</c:v>
                </c:pt>
                <c:pt idx="31">
                  <c:v>732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71-49B3-9F74-98671A4F13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376768"/>
        <c:axId val="143378304"/>
      </c:lineChart>
      <c:catAx>
        <c:axId val="14337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3378304"/>
        <c:crosses val="autoZero"/>
        <c:auto val="1"/>
        <c:lblAlgn val="ctr"/>
        <c:lblOffset val="100"/>
        <c:noMultiLvlLbl val="0"/>
      </c:catAx>
      <c:valAx>
        <c:axId val="14337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3376768"/>
        <c:crosses val="autoZero"/>
        <c:crossBetween val="between"/>
      </c:valAx>
      <c:spPr>
        <a:noFill/>
        <a:ln cap="flat">
          <a:solidFill>
            <a:schemeClr val="accent3"/>
          </a:solidFill>
        </a:ln>
        <a:effectLst/>
      </c:spPr>
    </c:plotArea>
    <c:legend>
      <c:legendPos val="b"/>
      <c:layout>
        <c:manualLayout>
          <c:xMode val="edge"/>
          <c:yMode val="edge"/>
          <c:x val="0.36190825718096187"/>
          <c:y val="0.81709341158420845"/>
          <c:w val="0.33281004653484969"/>
          <c:h val="4.33553316323169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400" dirty="0">
                <a:solidFill>
                  <a:schemeClr val="tx1"/>
                </a:solidFill>
              </a:rPr>
              <a:t>Distribuzione</a:t>
            </a:r>
            <a:r>
              <a:rPr lang="it-IT" sz="1400" baseline="0" dirty="0">
                <a:solidFill>
                  <a:schemeClr val="tx1"/>
                </a:solidFill>
              </a:rPr>
              <a:t> cumulata dei depositi di marchi* e brevetti per invenzione industriale depositati in provincia di </a:t>
            </a:r>
            <a:r>
              <a:rPr lang="it-IT" sz="1400" baseline="0" dirty="0">
                <a:solidFill>
                  <a:srgbClr val="C00000"/>
                </a:solidFill>
              </a:rPr>
              <a:t>MONZA BRIANZA </a:t>
            </a:r>
            <a:r>
              <a:rPr lang="it-IT" sz="1400" baseline="0" dirty="0">
                <a:solidFill>
                  <a:schemeClr val="tx1"/>
                </a:solidFill>
              </a:rPr>
              <a:t>(anni 1990-2021) </a:t>
            </a:r>
            <a:endParaRPr lang="it-IT" sz="14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505609226508905"/>
          <c:y val="1.51918479188364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24035804596603802"/>
          <c:y val="0.23785149911439685"/>
          <c:w val="0.5401113136204384"/>
          <c:h val="0.6082296523979485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784-4F21-80D3-7D9590992C64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784-4F21-80D3-7D9590992C64}"/>
              </c:ext>
            </c:extLst>
          </c:dPt>
          <c:dLbls>
            <c:dLbl>
              <c:idx val="0"/>
              <c:layout>
                <c:manualLayout>
                  <c:x val="8.9377029782377257E-2"/>
                  <c:y val="5.8057649980776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it-IT"/>
                      <a:t>Brevetti per invenzione industriale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FC887A05-92AD-4794-AAC9-8CFD39C344FE}" type="PERCENTAGE">
                      <a:rPr lang="it-IT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[PERCENTUALE]</a:t>
                    </a:fld>
                    <a:endParaRPr lang="it-I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77993226445969"/>
                      <c:h val="0.127716589497927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84-4F21-80D3-7D9590992C64}"/>
                </c:ext>
              </c:extLst>
            </c:dLbl>
            <c:dLbl>
              <c:idx val="1"/>
              <c:layout>
                <c:manualLayout>
                  <c:x val="-0.12232432810446942"/>
                  <c:y val="-3.5997820256654094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tx1"/>
                        </a:solidFill>
                      </a:rPr>
                      <a:t>Marchi</a:t>
                    </a:r>
                  </a:p>
                  <a:p>
                    <a:fld id="{C80FB95F-F064-448A-8FE4-4312DA822015}" type="PERCENTAGE">
                      <a:rPr lang="en-US">
                        <a:solidFill>
                          <a:schemeClr val="tx1"/>
                        </a:solidFill>
                      </a:rPr>
                      <a:pPr/>
                      <a:t>[PERCENTUALE]</a:t>
                    </a:fld>
                    <a:endParaRPr lang="it-IT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84-4F21-80D3-7D9590992C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'cumu2021 brevetti marchi disegn'!$B$34:$C$34</c:f>
              <c:numCache>
                <c:formatCode>General</c:formatCode>
                <c:ptCount val="2"/>
                <c:pt idx="0">
                  <c:v>1572</c:v>
                </c:pt>
                <c:pt idx="1">
                  <c:v>6417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84-4F21-80D3-7D9590992C64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400" b="1" dirty="0">
                <a:solidFill>
                  <a:schemeClr val="tx1"/>
                </a:solidFill>
              </a:rPr>
              <a:t>Marchi*</a:t>
            </a:r>
            <a:r>
              <a:rPr lang="it-IT" sz="1400" b="1" baseline="0" dirty="0">
                <a:solidFill>
                  <a:schemeClr val="tx1"/>
                </a:solidFill>
              </a:rPr>
              <a:t> e</a:t>
            </a:r>
            <a:r>
              <a:rPr lang="it-IT" sz="1400" b="1" dirty="0">
                <a:solidFill>
                  <a:schemeClr val="tx1"/>
                </a:solidFill>
              </a:rPr>
              <a:t> brevetti per invenzioni industriali</a:t>
            </a:r>
          </a:p>
          <a:p>
            <a:pPr>
              <a:defRPr/>
            </a:pPr>
            <a:r>
              <a:rPr lang="it-IT" sz="1400" b="1" dirty="0">
                <a:solidFill>
                  <a:schemeClr val="tx1"/>
                </a:solidFill>
              </a:rPr>
              <a:t> </a:t>
            </a:r>
            <a:r>
              <a:rPr lang="it-IT" sz="1400" b="1" baseline="0" dirty="0">
                <a:solidFill>
                  <a:schemeClr val="tx1"/>
                </a:solidFill>
              </a:rPr>
              <a:t>depositati in provincia di </a:t>
            </a:r>
            <a:r>
              <a:rPr lang="it-IT" sz="1400" b="1" baseline="0" dirty="0">
                <a:solidFill>
                  <a:srgbClr val="C00000"/>
                </a:solidFill>
              </a:rPr>
              <a:t>LODI</a:t>
            </a:r>
            <a:r>
              <a:rPr lang="it-IT" sz="1400" b="1" baseline="0" dirty="0">
                <a:solidFill>
                  <a:schemeClr val="tx1"/>
                </a:solidFill>
              </a:rPr>
              <a:t> (anni 1990-2021)</a:t>
            </a:r>
            <a:endParaRPr lang="it-IT" sz="1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2900145752678278"/>
          <c:y val="2.35205776804932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1230248483540271E-2"/>
          <c:y val="0.1290835850956697"/>
          <c:w val="0.87910412632778723"/>
          <c:h val="0.67703067977708198"/>
        </c:manualLayout>
      </c:layout>
      <c:lineChart>
        <c:grouping val="standard"/>
        <c:varyColors val="0"/>
        <c:ser>
          <c:idx val="0"/>
          <c:order val="0"/>
          <c:tx>
            <c:strRef>
              <c:f>'cumulato brevetti marchi disegn'!$B$1</c:f>
              <c:strCache>
                <c:ptCount val="1"/>
                <c:pt idx="0">
                  <c:v>brevetti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1"/>
              </a:solidFill>
              <a:ln w="9525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cat>
            <c:numRef>
              <c:f>'cumulato brevetti marchi disegn'!$A$2:$A$33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'cumulato brevetti marchi disegn'!$B$2:$B$33</c:f>
              <c:numCache>
                <c:formatCode>General</c:formatCode>
                <c:ptCount val="32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2</c:v>
                </c:pt>
                <c:pt idx="8">
                  <c:v>4</c:v>
                </c:pt>
                <c:pt idx="9">
                  <c:v>4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7</c:v>
                </c:pt>
                <c:pt idx="14">
                  <c:v>5</c:v>
                </c:pt>
                <c:pt idx="15">
                  <c:v>7</c:v>
                </c:pt>
                <c:pt idx="16">
                  <c:v>4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4</c:v>
                </c:pt>
                <c:pt idx="21">
                  <c:v>2</c:v>
                </c:pt>
                <c:pt idx="22">
                  <c:v>7</c:v>
                </c:pt>
                <c:pt idx="23">
                  <c:v>8</c:v>
                </c:pt>
                <c:pt idx="24">
                  <c:v>3</c:v>
                </c:pt>
                <c:pt idx="25">
                  <c:v>11</c:v>
                </c:pt>
                <c:pt idx="26">
                  <c:v>9</c:v>
                </c:pt>
                <c:pt idx="27">
                  <c:v>12</c:v>
                </c:pt>
                <c:pt idx="28">
                  <c:v>7</c:v>
                </c:pt>
                <c:pt idx="29">
                  <c:v>9</c:v>
                </c:pt>
                <c:pt idx="30">
                  <c:v>3</c:v>
                </c:pt>
                <c:pt idx="31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0A-4DC1-BE10-350840DE6ECC}"/>
            </c:ext>
          </c:extLst>
        </c:ser>
        <c:ser>
          <c:idx val="1"/>
          <c:order val="1"/>
          <c:tx>
            <c:strRef>
              <c:f>'cumulato brevetti marchi disegn'!$C$1</c:f>
              <c:strCache>
                <c:ptCount val="1"/>
                <c:pt idx="0">
                  <c:v>marchi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cat>
            <c:numRef>
              <c:f>'cumulato brevetti marchi disegn'!$A$2:$A$33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'cumulato brevetti marchi disegn'!$C$2:$C$33</c:f>
              <c:numCache>
                <c:formatCode>General</c:formatCode>
                <c:ptCount val="32"/>
                <c:pt idx="0">
                  <c:v>13</c:v>
                </c:pt>
                <c:pt idx="1">
                  <c:v>4</c:v>
                </c:pt>
                <c:pt idx="2">
                  <c:v>6</c:v>
                </c:pt>
                <c:pt idx="3">
                  <c:v>10</c:v>
                </c:pt>
                <c:pt idx="4">
                  <c:v>8</c:v>
                </c:pt>
                <c:pt idx="5">
                  <c:v>7</c:v>
                </c:pt>
                <c:pt idx="6">
                  <c:v>13</c:v>
                </c:pt>
                <c:pt idx="7">
                  <c:v>17</c:v>
                </c:pt>
                <c:pt idx="8">
                  <c:v>13</c:v>
                </c:pt>
                <c:pt idx="9">
                  <c:v>11</c:v>
                </c:pt>
                <c:pt idx="10">
                  <c:v>20</c:v>
                </c:pt>
                <c:pt idx="11">
                  <c:v>50</c:v>
                </c:pt>
                <c:pt idx="12">
                  <c:v>28</c:v>
                </c:pt>
                <c:pt idx="13">
                  <c:v>46</c:v>
                </c:pt>
                <c:pt idx="14">
                  <c:v>67</c:v>
                </c:pt>
                <c:pt idx="15">
                  <c:v>52</c:v>
                </c:pt>
                <c:pt idx="16">
                  <c:v>55</c:v>
                </c:pt>
                <c:pt idx="17">
                  <c:v>64</c:v>
                </c:pt>
                <c:pt idx="18">
                  <c:v>50</c:v>
                </c:pt>
                <c:pt idx="19">
                  <c:v>60</c:v>
                </c:pt>
                <c:pt idx="20">
                  <c:v>45</c:v>
                </c:pt>
                <c:pt idx="21">
                  <c:v>51</c:v>
                </c:pt>
                <c:pt idx="22">
                  <c:v>53</c:v>
                </c:pt>
                <c:pt idx="23">
                  <c:v>73</c:v>
                </c:pt>
                <c:pt idx="24">
                  <c:v>84</c:v>
                </c:pt>
                <c:pt idx="25">
                  <c:v>54</c:v>
                </c:pt>
                <c:pt idx="26">
                  <c:v>66</c:v>
                </c:pt>
                <c:pt idx="27">
                  <c:v>69</c:v>
                </c:pt>
                <c:pt idx="28">
                  <c:v>54</c:v>
                </c:pt>
                <c:pt idx="29">
                  <c:v>70</c:v>
                </c:pt>
                <c:pt idx="30">
                  <c:v>50</c:v>
                </c:pt>
                <c:pt idx="31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0A-4DC1-BE10-350840DE6E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376768"/>
        <c:axId val="143378304"/>
      </c:lineChart>
      <c:catAx>
        <c:axId val="14337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3378304"/>
        <c:crosses val="autoZero"/>
        <c:auto val="1"/>
        <c:lblAlgn val="ctr"/>
        <c:lblOffset val="100"/>
        <c:noMultiLvlLbl val="0"/>
      </c:catAx>
      <c:valAx>
        <c:axId val="14337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3376768"/>
        <c:crosses val="autoZero"/>
        <c:crossBetween val="between"/>
      </c:valAx>
      <c:spPr>
        <a:noFill/>
        <a:ln cap="flat">
          <a:solidFill>
            <a:schemeClr val="accent3"/>
          </a:solidFill>
        </a:ln>
        <a:effectLst/>
      </c:spPr>
    </c:plotArea>
    <c:legend>
      <c:legendPos val="b"/>
      <c:layout>
        <c:manualLayout>
          <c:xMode val="edge"/>
          <c:yMode val="edge"/>
          <c:x val="0.36840210941742846"/>
          <c:y val="0.8712416065382268"/>
          <c:w val="0.33281004653484969"/>
          <c:h val="4.33553316323169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400" dirty="0">
                <a:solidFill>
                  <a:schemeClr val="tx1"/>
                </a:solidFill>
              </a:rPr>
              <a:t>Distribuzione cumulata dei marchi* e brevetti per invenzioni industriali, depositati  in provincia di </a:t>
            </a:r>
            <a:r>
              <a:rPr lang="it-IT" sz="1400" dirty="0">
                <a:solidFill>
                  <a:srgbClr val="C00000"/>
                </a:solidFill>
              </a:rPr>
              <a:t>LODI</a:t>
            </a:r>
            <a:r>
              <a:rPr lang="it-IT" sz="1400" dirty="0">
                <a:solidFill>
                  <a:schemeClr val="tx1"/>
                </a:solidFill>
              </a:rPr>
              <a:t> (anni 1990-2021) </a:t>
            </a:r>
          </a:p>
        </c:rich>
      </c:tx>
      <c:layout>
        <c:manualLayout>
          <c:xMode val="edge"/>
          <c:yMode val="edge"/>
          <c:x val="0.16339215902801021"/>
          <c:y val="2.18820700888934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2241947152038517"/>
          <c:y val="0.22907160910750052"/>
          <c:w val="0.51687527664107702"/>
          <c:h val="0.6011317443760694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761-4F73-870E-EB565DDCB255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761-4F73-870E-EB565DDCB255}"/>
              </c:ext>
            </c:extLst>
          </c:dPt>
          <c:dLbls>
            <c:dLbl>
              <c:idx val="0"/>
              <c:layout>
                <c:manualLayout>
                  <c:x val="9.2302307317333215E-2"/>
                  <c:y val="5.207088610117795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it-IT" dirty="0">
                        <a:solidFill>
                          <a:schemeClr val="tx1"/>
                        </a:solidFill>
                      </a:rPr>
                      <a:t>Brevetti  per invenzione industriale 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83240596877502"/>
                      <c:h val="9.923997644119519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5761-4F73-870E-EB565DDCB255}"/>
                </c:ext>
              </c:extLst>
            </c:dLbl>
            <c:dLbl>
              <c:idx val="1"/>
              <c:layout>
                <c:manualLayout>
                  <c:x val="-0.10983390067091915"/>
                  <c:y val="-0.118221905758031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>
                        <a:solidFill>
                          <a:schemeClr val="tx1"/>
                        </a:solidFill>
                      </a:rPr>
                      <a:t>Marchi</a:t>
                    </a:r>
                    <a:r>
                      <a:rPr lang="en-US" dirty="0">
                        <a:solidFill>
                          <a:schemeClr val="tx1"/>
                        </a:solidFill>
                      </a:rPr>
                      <a:t>*</a:t>
                    </a: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  90%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363439851149508E-2"/>
                      <c:h val="0.1008927453054595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5761-4F73-870E-EB565DDCB2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'cumulato brevetti marchi disegn'!$B$34:$C$34</c:f>
              <c:numCache>
                <c:formatCode>General</c:formatCode>
                <c:ptCount val="2"/>
                <c:pt idx="0">
                  <c:v>148</c:v>
                </c:pt>
                <c:pt idx="1">
                  <c:v>1322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61-4F73-870E-EB565DDCB25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0.00566</cdr:x>
      <cdr:y>0.90188</cdr:y>
    </cdr:from>
    <cdr:to>
      <cdr:x>1</cdr:x>
      <cdr:y>1</cdr:y>
    </cdr:to>
    <cdr:sp macro="" textlink="">
      <cdr:nvSpPr>
        <cdr:cNvPr id="4" name="CasellaDiTesto 1">
          <a:extLst xmlns:a="http://schemas.openxmlformats.org/drawingml/2006/main">
            <a:ext uri="{FF2B5EF4-FFF2-40B4-BE49-F238E27FC236}">
              <a16:creationId xmlns:a16="http://schemas.microsoft.com/office/drawing/2014/main" id="{449A3C53-ED8D-AB77-D6C2-A2AD09B450C1}"/>
            </a:ext>
          </a:extLst>
        </cdr:cNvPr>
        <cdr:cNvSpPr txBox="1"/>
      </cdr:nvSpPr>
      <cdr:spPr>
        <a:xfrm xmlns:a="http://schemas.openxmlformats.org/drawingml/2006/main">
          <a:off x="131487" y="5013624"/>
          <a:ext cx="7162196" cy="52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800" dirty="0"/>
            <a:t>* primi depositi e rinnovi</a:t>
          </a:r>
        </a:p>
        <a:p xmlns:a="http://schemas.openxmlformats.org/drawingml/2006/main">
          <a:r>
            <a:rPr lang="it-IT" sz="800" dirty="0"/>
            <a:t>**dati aggiornati a febbraio 2022</a:t>
          </a:r>
        </a:p>
        <a:p xmlns:a="http://schemas.openxmlformats.org/drawingml/2006/main">
          <a:r>
            <a:rPr lang="it-IT" sz="800" dirty="0"/>
            <a:t>Fonte: elaborazione</a:t>
          </a:r>
          <a:r>
            <a:rPr lang="it-IT" sz="800" baseline="0" dirty="0"/>
            <a:t> </a:t>
          </a:r>
          <a:r>
            <a:rPr lang="it-IT" sz="800" baseline="0" dirty="0" err="1"/>
            <a:t>U.O.Proprietà</a:t>
          </a:r>
          <a:r>
            <a:rPr lang="it-IT" sz="800" baseline="0" dirty="0"/>
            <a:t> Intellettuale  su dati Mise Ufficio Italiano Brevetti e Marchi</a:t>
          </a:r>
          <a:endParaRPr lang="it-IT" sz="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0.04451</cdr:x>
      <cdr:y>0.90096</cdr:y>
    </cdr:from>
    <cdr:to>
      <cdr:x>0.88427</cdr:x>
      <cdr:y>0.98882</cdr:y>
    </cdr:to>
    <cdr:sp macro="" textlink="">
      <cdr:nvSpPr>
        <cdr:cNvPr id="3" name="CasellaDiTesto 2">
          <a:extLst xmlns:a="http://schemas.openxmlformats.org/drawingml/2006/main">
            <a:ext uri="{FF2B5EF4-FFF2-40B4-BE49-F238E27FC236}">
              <a16:creationId xmlns:a16="http://schemas.microsoft.com/office/drawing/2014/main" id="{094FFAA1-B26A-4797-9F05-9CAB3B49BA61}"/>
            </a:ext>
          </a:extLst>
        </cdr:cNvPr>
        <cdr:cNvSpPr txBox="1"/>
      </cdr:nvSpPr>
      <cdr:spPr>
        <a:xfrm xmlns:a="http://schemas.openxmlformats.org/drawingml/2006/main">
          <a:off x="357187" y="6715126"/>
          <a:ext cx="6738937" cy="6548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0.0549</cdr:x>
      <cdr:y>0.86102</cdr:y>
    </cdr:from>
    <cdr:to>
      <cdr:x>0.81454</cdr:x>
      <cdr:y>0.96805</cdr:y>
    </cdr:to>
    <cdr:sp macro="" textlink="">
      <cdr:nvSpPr>
        <cdr:cNvPr id="4" name="CasellaDiTesto 3">
          <a:extLst xmlns:a="http://schemas.openxmlformats.org/drawingml/2006/main">
            <a:ext uri="{FF2B5EF4-FFF2-40B4-BE49-F238E27FC236}">
              <a16:creationId xmlns:a16="http://schemas.microsoft.com/office/drawing/2014/main" id="{C9133358-F14F-4870-889D-D90D81E3F0C0}"/>
            </a:ext>
          </a:extLst>
        </cdr:cNvPr>
        <cdr:cNvSpPr txBox="1"/>
      </cdr:nvSpPr>
      <cdr:spPr>
        <a:xfrm xmlns:a="http://schemas.openxmlformats.org/drawingml/2006/main">
          <a:off x="440531" y="6417470"/>
          <a:ext cx="6096000" cy="797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0.03561</cdr:x>
      <cdr:y>0.88179</cdr:y>
    </cdr:from>
    <cdr:to>
      <cdr:x>0.82641</cdr:x>
      <cdr:y>0.98562</cdr:y>
    </cdr:to>
    <cdr:sp macro="" textlink="">
      <cdr:nvSpPr>
        <cdr:cNvPr id="5" name="CasellaDiTesto 4">
          <a:extLst xmlns:a="http://schemas.openxmlformats.org/drawingml/2006/main">
            <a:ext uri="{FF2B5EF4-FFF2-40B4-BE49-F238E27FC236}">
              <a16:creationId xmlns:a16="http://schemas.microsoft.com/office/drawing/2014/main" id="{F1E2E807-E14A-4858-A28B-B837D0AB7930}"/>
            </a:ext>
          </a:extLst>
        </cdr:cNvPr>
        <cdr:cNvSpPr txBox="1"/>
      </cdr:nvSpPr>
      <cdr:spPr>
        <a:xfrm xmlns:a="http://schemas.openxmlformats.org/drawingml/2006/main">
          <a:off x="285749" y="6572251"/>
          <a:ext cx="6346032" cy="773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0.05638</cdr:x>
      <cdr:y>0.86422</cdr:y>
    </cdr:from>
    <cdr:to>
      <cdr:x>0.71662</cdr:x>
      <cdr:y>1</cdr:y>
    </cdr:to>
    <cdr:sp macro="" textlink="">
      <cdr:nvSpPr>
        <cdr:cNvPr id="6" name="CasellaDiTesto 5">
          <a:extLst xmlns:a="http://schemas.openxmlformats.org/drawingml/2006/main">
            <a:ext uri="{FF2B5EF4-FFF2-40B4-BE49-F238E27FC236}">
              <a16:creationId xmlns:a16="http://schemas.microsoft.com/office/drawing/2014/main" id="{B3B8781C-667E-41B9-98AD-9C8DC1CECD81}"/>
            </a:ext>
          </a:extLst>
        </cdr:cNvPr>
        <cdr:cNvSpPr txBox="1"/>
      </cdr:nvSpPr>
      <cdr:spPr>
        <a:xfrm xmlns:a="http://schemas.openxmlformats.org/drawingml/2006/main">
          <a:off x="452437" y="6465095"/>
          <a:ext cx="5298281" cy="1012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</cdr:x>
      <cdr:y>0.89555</cdr:y>
    </cdr:from>
    <cdr:to>
      <cdr:x>1</cdr:x>
      <cdr:y>1</cdr:y>
    </cdr:to>
    <cdr:sp macro="" textlink="">
      <cdr:nvSpPr>
        <cdr:cNvPr id="8" name="CasellaDiTesto 1">
          <a:extLst xmlns:a="http://schemas.openxmlformats.org/drawingml/2006/main">
            <a:ext uri="{FF2B5EF4-FFF2-40B4-BE49-F238E27FC236}">
              <a16:creationId xmlns:a16="http://schemas.microsoft.com/office/drawing/2014/main" id="{449A3C53-ED8D-AB77-D6C2-A2AD09B450C1}"/>
            </a:ext>
          </a:extLst>
        </cdr:cNvPr>
        <cdr:cNvSpPr txBox="1"/>
      </cdr:nvSpPr>
      <cdr:spPr>
        <a:xfrm xmlns:a="http://schemas.openxmlformats.org/drawingml/2006/main">
          <a:off x="131487" y="5013624"/>
          <a:ext cx="7162196" cy="52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800" dirty="0"/>
            <a:t>* primi depositi e rinnovi</a:t>
          </a:r>
        </a:p>
        <a:p xmlns:a="http://schemas.openxmlformats.org/drawingml/2006/main">
          <a:r>
            <a:rPr lang="it-IT" sz="800" dirty="0"/>
            <a:t>**dati aggiornati a febbraio 2022</a:t>
          </a:r>
        </a:p>
        <a:p xmlns:a="http://schemas.openxmlformats.org/drawingml/2006/main">
          <a:r>
            <a:rPr lang="it-IT" sz="800" dirty="0"/>
            <a:t>Fonte: elaborazione</a:t>
          </a:r>
          <a:r>
            <a:rPr lang="it-IT" sz="800" baseline="0" dirty="0"/>
            <a:t> </a:t>
          </a:r>
          <a:r>
            <a:rPr lang="it-IT" sz="800" baseline="0" dirty="0" err="1"/>
            <a:t>U.O.Proprietà</a:t>
          </a:r>
          <a:r>
            <a:rPr lang="it-IT" sz="800" baseline="0" dirty="0"/>
            <a:t> Intellettuale  su dati Mise Ufficio Italiano Brevetti e Marchi</a:t>
          </a:r>
          <a:endParaRPr lang="it-IT" sz="8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0.87215</cdr:y>
    </cdr:from>
    <cdr:to>
      <cdr:x>0.98753</cdr:x>
      <cdr:y>0.96662</cdr:y>
    </cdr:to>
    <cdr:sp macro="" textlink="">
      <cdr:nvSpPr>
        <cdr:cNvPr id="4" name="CasellaDiTesto 1">
          <a:extLst xmlns:a="http://schemas.openxmlformats.org/drawingml/2006/main">
            <a:ext uri="{FF2B5EF4-FFF2-40B4-BE49-F238E27FC236}">
              <a16:creationId xmlns:a16="http://schemas.microsoft.com/office/drawing/2014/main" id="{449A3C53-ED8D-AB77-D6C2-A2AD09B450C1}"/>
            </a:ext>
          </a:extLst>
        </cdr:cNvPr>
        <cdr:cNvSpPr txBox="1"/>
      </cdr:nvSpPr>
      <cdr:spPr>
        <a:xfrm xmlns:a="http://schemas.openxmlformats.org/drawingml/2006/main">
          <a:off x="0" y="4837384"/>
          <a:ext cx="7162196" cy="52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800" dirty="0"/>
            <a:t>* primi depositi e rinnovi</a:t>
          </a:r>
        </a:p>
        <a:p xmlns:a="http://schemas.openxmlformats.org/drawingml/2006/main">
          <a:r>
            <a:rPr lang="it-IT" sz="800" dirty="0"/>
            <a:t>**dati aggiornati a febbraio 2022</a:t>
          </a:r>
        </a:p>
        <a:p xmlns:a="http://schemas.openxmlformats.org/drawingml/2006/main">
          <a:r>
            <a:rPr lang="it-IT" sz="800" dirty="0"/>
            <a:t>Fonte: elaborazione</a:t>
          </a:r>
          <a:r>
            <a:rPr lang="it-IT" sz="800" baseline="0" dirty="0"/>
            <a:t> </a:t>
          </a:r>
          <a:r>
            <a:rPr lang="it-IT" sz="800" baseline="0" dirty="0" err="1"/>
            <a:t>U.O.Proprietà</a:t>
          </a:r>
          <a:r>
            <a:rPr lang="it-IT" sz="800" baseline="0" dirty="0"/>
            <a:t> Intellettuale  su dati Mise Ufficio Italiano Brevetti e Marchi</a:t>
          </a:r>
          <a:endParaRPr lang="it-IT" sz="8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0.04451</cdr:x>
      <cdr:y>0.90096</cdr:y>
    </cdr:from>
    <cdr:to>
      <cdr:x>0.88427</cdr:x>
      <cdr:y>0.98882</cdr:y>
    </cdr:to>
    <cdr:sp macro="" textlink="">
      <cdr:nvSpPr>
        <cdr:cNvPr id="3" name="CasellaDiTesto 2">
          <a:extLst xmlns:a="http://schemas.openxmlformats.org/drawingml/2006/main">
            <a:ext uri="{FF2B5EF4-FFF2-40B4-BE49-F238E27FC236}">
              <a16:creationId xmlns:a16="http://schemas.microsoft.com/office/drawing/2014/main" id="{094FFAA1-B26A-4797-9F05-9CAB3B49BA61}"/>
            </a:ext>
          </a:extLst>
        </cdr:cNvPr>
        <cdr:cNvSpPr txBox="1"/>
      </cdr:nvSpPr>
      <cdr:spPr>
        <a:xfrm xmlns:a="http://schemas.openxmlformats.org/drawingml/2006/main">
          <a:off x="357187" y="6715126"/>
          <a:ext cx="6738937" cy="6548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0.0549</cdr:x>
      <cdr:y>0.86102</cdr:y>
    </cdr:from>
    <cdr:to>
      <cdr:x>0.81454</cdr:x>
      <cdr:y>0.96805</cdr:y>
    </cdr:to>
    <cdr:sp macro="" textlink="">
      <cdr:nvSpPr>
        <cdr:cNvPr id="4" name="CasellaDiTesto 3">
          <a:extLst xmlns:a="http://schemas.openxmlformats.org/drawingml/2006/main">
            <a:ext uri="{FF2B5EF4-FFF2-40B4-BE49-F238E27FC236}">
              <a16:creationId xmlns:a16="http://schemas.microsoft.com/office/drawing/2014/main" id="{C9133358-F14F-4870-889D-D90D81E3F0C0}"/>
            </a:ext>
          </a:extLst>
        </cdr:cNvPr>
        <cdr:cNvSpPr txBox="1"/>
      </cdr:nvSpPr>
      <cdr:spPr>
        <a:xfrm xmlns:a="http://schemas.openxmlformats.org/drawingml/2006/main">
          <a:off x="440531" y="6417470"/>
          <a:ext cx="6096000" cy="797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0.03561</cdr:x>
      <cdr:y>0.88179</cdr:y>
    </cdr:from>
    <cdr:to>
      <cdr:x>0.82641</cdr:x>
      <cdr:y>0.98562</cdr:y>
    </cdr:to>
    <cdr:sp macro="" textlink="">
      <cdr:nvSpPr>
        <cdr:cNvPr id="5" name="CasellaDiTesto 4">
          <a:extLst xmlns:a="http://schemas.openxmlformats.org/drawingml/2006/main">
            <a:ext uri="{FF2B5EF4-FFF2-40B4-BE49-F238E27FC236}">
              <a16:creationId xmlns:a16="http://schemas.microsoft.com/office/drawing/2014/main" id="{F1E2E807-E14A-4858-A28B-B837D0AB7930}"/>
            </a:ext>
          </a:extLst>
        </cdr:cNvPr>
        <cdr:cNvSpPr txBox="1"/>
      </cdr:nvSpPr>
      <cdr:spPr>
        <a:xfrm xmlns:a="http://schemas.openxmlformats.org/drawingml/2006/main">
          <a:off x="285749" y="6572251"/>
          <a:ext cx="6346032" cy="773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0.05638</cdr:x>
      <cdr:y>0.86422</cdr:y>
    </cdr:from>
    <cdr:to>
      <cdr:x>0.71662</cdr:x>
      <cdr:y>1</cdr:y>
    </cdr:to>
    <cdr:sp macro="" textlink="">
      <cdr:nvSpPr>
        <cdr:cNvPr id="6" name="CasellaDiTesto 5">
          <a:extLst xmlns:a="http://schemas.openxmlformats.org/drawingml/2006/main">
            <a:ext uri="{FF2B5EF4-FFF2-40B4-BE49-F238E27FC236}">
              <a16:creationId xmlns:a16="http://schemas.microsoft.com/office/drawing/2014/main" id="{B3B8781C-667E-41B9-98AD-9C8DC1CECD81}"/>
            </a:ext>
          </a:extLst>
        </cdr:cNvPr>
        <cdr:cNvSpPr txBox="1"/>
      </cdr:nvSpPr>
      <cdr:spPr>
        <a:xfrm xmlns:a="http://schemas.openxmlformats.org/drawingml/2006/main">
          <a:off x="452437" y="6465095"/>
          <a:ext cx="5298281" cy="1012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</cdr:x>
      <cdr:y>0.89757</cdr:y>
    </cdr:from>
    <cdr:to>
      <cdr:x>1</cdr:x>
      <cdr:y>1</cdr:y>
    </cdr:to>
    <cdr:sp macro="" textlink="">
      <cdr:nvSpPr>
        <cdr:cNvPr id="8" name="CasellaDiTesto 1">
          <a:extLst xmlns:a="http://schemas.openxmlformats.org/drawingml/2006/main">
            <a:ext uri="{FF2B5EF4-FFF2-40B4-BE49-F238E27FC236}">
              <a16:creationId xmlns:a16="http://schemas.microsoft.com/office/drawing/2014/main" id="{449A3C53-ED8D-AB77-D6C2-A2AD09B450C1}"/>
            </a:ext>
          </a:extLst>
        </cdr:cNvPr>
        <cdr:cNvSpPr txBox="1"/>
      </cdr:nvSpPr>
      <cdr:spPr>
        <a:xfrm xmlns:a="http://schemas.openxmlformats.org/drawingml/2006/main">
          <a:off x="131487" y="5013624"/>
          <a:ext cx="7162196" cy="52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800" dirty="0"/>
            <a:t>* primi depositi e rinnovi</a:t>
          </a:r>
        </a:p>
        <a:p xmlns:a="http://schemas.openxmlformats.org/drawingml/2006/main">
          <a:r>
            <a:rPr lang="it-IT" sz="800" dirty="0"/>
            <a:t>**dati aggiornati a febbraio 2022</a:t>
          </a:r>
        </a:p>
        <a:p xmlns:a="http://schemas.openxmlformats.org/drawingml/2006/main">
          <a:r>
            <a:rPr lang="it-IT" sz="800" dirty="0"/>
            <a:t>Fonte: elaborazione</a:t>
          </a:r>
          <a:r>
            <a:rPr lang="it-IT" sz="800" baseline="0" dirty="0"/>
            <a:t> </a:t>
          </a:r>
          <a:r>
            <a:rPr lang="it-IT" sz="800" baseline="0" dirty="0" err="1"/>
            <a:t>U.O.Proprietà</a:t>
          </a:r>
          <a:r>
            <a:rPr lang="it-IT" sz="800" baseline="0" dirty="0"/>
            <a:t> Intellettuale  su dati Mise Ufficio Italiano Brevetti e Marchi</a:t>
          </a:r>
          <a:endParaRPr lang="it-IT" sz="8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0.8596</cdr:y>
    </cdr:from>
    <cdr:to>
      <cdr:x>0.91555</cdr:x>
      <cdr:y>0.95202</cdr:y>
    </cdr:to>
    <cdr:sp macro="" textlink="">
      <cdr:nvSpPr>
        <cdr:cNvPr id="4" name="CasellaDiTesto 1">
          <a:extLst xmlns:a="http://schemas.openxmlformats.org/drawingml/2006/main">
            <a:ext uri="{FF2B5EF4-FFF2-40B4-BE49-F238E27FC236}">
              <a16:creationId xmlns:a16="http://schemas.microsoft.com/office/drawing/2014/main" id="{449A3C53-ED8D-AB77-D6C2-A2AD09B450C1}"/>
            </a:ext>
          </a:extLst>
        </cdr:cNvPr>
        <cdr:cNvSpPr txBox="1"/>
      </cdr:nvSpPr>
      <cdr:spPr>
        <a:xfrm xmlns:a="http://schemas.openxmlformats.org/drawingml/2006/main">
          <a:off x="0" y="4872987"/>
          <a:ext cx="7162196" cy="52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800" dirty="0"/>
            <a:t>* primi depositi e rinnovi</a:t>
          </a:r>
        </a:p>
        <a:p xmlns:a="http://schemas.openxmlformats.org/drawingml/2006/main">
          <a:r>
            <a:rPr lang="it-IT" sz="800" dirty="0"/>
            <a:t>**dati aggiornati a febbraio 2022</a:t>
          </a:r>
        </a:p>
        <a:p xmlns:a="http://schemas.openxmlformats.org/drawingml/2006/main">
          <a:r>
            <a:rPr lang="it-IT" sz="800" dirty="0"/>
            <a:t>Fonte: elaborazione</a:t>
          </a:r>
          <a:r>
            <a:rPr lang="it-IT" sz="800" baseline="0" dirty="0"/>
            <a:t> </a:t>
          </a:r>
          <a:r>
            <a:rPr lang="it-IT" sz="800" baseline="0" dirty="0" err="1"/>
            <a:t>U.O.Proprietà</a:t>
          </a:r>
          <a:r>
            <a:rPr lang="it-IT" sz="800" baseline="0" dirty="0"/>
            <a:t> Intellettuale  su dati Mise Ufficio Italiano Brevetti e Marchi</a:t>
          </a:r>
          <a:endParaRPr lang="it-IT" sz="8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0.89554</cdr:y>
    </cdr:from>
    <cdr:to>
      <cdr:x>1</cdr:x>
      <cdr:y>1</cdr:y>
    </cdr:to>
    <cdr:sp macro="" textlink="">
      <cdr:nvSpPr>
        <cdr:cNvPr id="3" name="CasellaDiTesto 1">
          <a:extLst xmlns:a="http://schemas.openxmlformats.org/drawingml/2006/main">
            <a:ext uri="{FF2B5EF4-FFF2-40B4-BE49-F238E27FC236}">
              <a16:creationId xmlns:a16="http://schemas.microsoft.com/office/drawing/2014/main" id="{449A3C53-ED8D-AB77-D6C2-A2AD09B450C1}"/>
            </a:ext>
          </a:extLst>
        </cdr:cNvPr>
        <cdr:cNvSpPr txBox="1"/>
      </cdr:nvSpPr>
      <cdr:spPr>
        <a:xfrm xmlns:a="http://schemas.openxmlformats.org/drawingml/2006/main">
          <a:off x="131487" y="5013624"/>
          <a:ext cx="7162196" cy="52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800" dirty="0"/>
            <a:t>* primi depositi e rinnovi</a:t>
          </a:r>
        </a:p>
        <a:p xmlns:a="http://schemas.openxmlformats.org/drawingml/2006/main">
          <a:r>
            <a:rPr lang="it-IT" sz="800" dirty="0"/>
            <a:t>**dati aggiornati a febbraio 2022</a:t>
          </a:r>
        </a:p>
        <a:p xmlns:a="http://schemas.openxmlformats.org/drawingml/2006/main">
          <a:r>
            <a:rPr lang="it-IT" sz="800" dirty="0"/>
            <a:t>Fonte: elaborazione</a:t>
          </a:r>
          <a:r>
            <a:rPr lang="it-IT" sz="800" baseline="0" dirty="0"/>
            <a:t> </a:t>
          </a:r>
          <a:r>
            <a:rPr lang="it-IT" sz="800" baseline="0" dirty="0" err="1"/>
            <a:t>U.O.Proprietà</a:t>
          </a:r>
          <a:r>
            <a:rPr lang="it-IT" sz="800" baseline="0" dirty="0"/>
            <a:t> Intellettuale  su dati Mise Ufficio Italiano Brevetti e Marchi</a:t>
          </a:r>
          <a:endParaRPr lang="it-IT" sz="8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0.0104</cdr:x>
      <cdr:y>0.90451</cdr:y>
    </cdr:from>
    <cdr:to>
      <cdr:x>0.93356</cdr:x>
      <cdr:y>1</cdr:y>
    </cdr:to>
    <cdr:sp macro="" textlink="">
      <cdr:nvSpPr>
        <cdr:cNvPr id="2" name="CasellaDiTesto 1">
          <a:extLst xmlns:a="http://schemas.openxmlformats.org/drawingml/2006/main">
            <a:ext uri="{FF2B5EF4-FFF2-40B4-BE49-F238E27FC236}">
              <a16:creationId xmlns:a16="http://schemas.microsoft.com/office/drawing/2014/main" id="{BB8DA2FB-066B-41AA-A029-390203751CD4}"/>
            </a:ext>
          </a:extLst>
        </cdr:cNvPr>
        <cdr:cNvSpPr txBox="1"/>
      </cdr:nvSpPr>
      <cdr:spPr>
        <a:xfrm xmlns:a="http://schemas.openxmlformats.org/drawingml/2006/main">
          <a:off x="80687" y="4962824"/>
          <a:ext cx="7162196" cy="52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800" dirty="0"/>
            <a:t>* primi depositi e rinnovi</a:t>
          </a:r>
        </a:p>
        <a:p xmlns:a="http://schemas.openxmlformats.org/drawingml/2006/main">
          <a:r>
            <a:rPr lang="it-IT" sz="800" dirty="0"/>
            <a:t>**dati aggiornati a febbraio 2022</a:t>
          </a:r>
        </a:p>
        <a:p xmlns:a="http://schemas.openxmlformats.org/drawingml/2006/main">
          <a:r>
            <a:rPr lang="it-IT" sz="800" dirty="0"/>
            <a:t>Fonte: elaborazione</a:t>
          </a:r>
          <a:r>
            <a:rPr lang="it-IT" sz="800" baseline="0" dirty="0"/>
            <a:t> </a:t>
          </a:r>
          <a:r>
            <a:rPr lang="it-IT" sz="800" baseline="0" dirty="0" err="1"/>
            <a:t>U.O.Proprietà</a:t>
          </a:r>
          <a:r>
            <a:rPr lang="it-IT" sz="800" baseline="0" dirty="0"/>
            <a:t> Intellettuale  su dati Mise Ufficio Italiano Brevetti e Marchi</a:t>
          </a:r>
          <a:endParaRPr lang="it-IT" sz="8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0.87476</cdr:y>
    </cdr:from>
    <cdr:to>
      <cdr:x>0.89285</cdr:x>
      <cdr:y>0.97658</cdr:y>
    </cdr:to>
    <cdr:sp macro="" textlink="">
      <cdr:nvSpPr>
        <cdr:cNvPr id="2" name="CasellaDiTesto 1">
          <a:extLst xmlns:a="http://schemas.openxmlformats.org/drawingml/2006/main">
            <a:ext uri="{FF2B5EF4-FFF2-40B4-BE49-F238E27FC236}">
              <a16:creationId xmlns:a16="http://schemas.microsoft.com/office/drawing/2014/main" id="{942D4AAA-FAF1-49BA-9EB1-D8A276ED26D7}"/>
            </a:ext>
          </a:extLst>
        </cdr:cNvPr>
        <cdr:cNvSpPr txBox="1"/>
      </cdr:nvSpPr>
      <cdr:spPr>
        <a:xfrm xmlns:a="http://schemas.openxmlformats.org/drawingml/2006/main">
          <a:off x="0" y="4406703"/>
          <a:ext cx="6051085" cy="5129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it-IT" sz="1000" dirty="0"/>
        </a:p>
        <a:p xmlns:a="http://schemas.openxmlformats.org/drawingml/2006/main">
          <a:r>
            <a:rPr lang="it-IT" sz="900" dirty="0"/>
            <a:t>*primi depositi e rinnovi</a:t>
          </a:r>
        </a:p>
        <a:p xmlns:a="http://schemas.openxmlformats.org/drawingml/2006/main">
          <a:r>
            <a:rPr lang="it-IT" sz="900" dirty="0"/>
            <a:t>** dati aggiornati a febbraio 2022 *</a:t>
          </a:r>
        </a:p>
        <a:p xmlns:a="http://schemas.openxmlformats.org/drawingml/2006/main">
          <a:r>
            <a:rPr lang="it-IT" sz="900" dirty="0"/>
            <a:t>Fonte: elaborazione</a:t>
          </a:r>
          <a:r>
            <a:rPr lang="it-IT" sz="900" baseline="0" dirty="0"/>
            <a:t> </a:t>
          </a:r>
          <a:r>
            <a:rPr lang="it-IT" sz="900" baseline="0" dirty="0" err="1"/>
            <a:t>U.O.Proprietà</a:t>
          </a:r>
          <a:r>
            <a:rPr lang="it-IT" sz="900" baseline="0" dirty="0"/>
            <a:t> Intellettuale  su dati Mise Ufficio Italiano Brevetti e Marchi</a:t>
          </a:r>
          <a:endParaRPr lang="it-IT" sz="9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56F77-7FE6-4337-9453-608B88701987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3FA16-A795-4067-95E6-49329297D8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8933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CE76F3-D239-4B0A-BAB7-FF60489E9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A2FE626-BF22-4F4F-9A64-D9C0D60CC3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C6FB3C-5D75-4517-BD80-C30A41B39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BB0AC7-5E05-4B91-B494-2162A56A5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6A5027-957F-41AF-B6B8-589E0264D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783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05B0D0-5853-48B4-8B95-024B27D46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DE836E-3290-4CAC-8D0E-2D94CA6EC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17A02F-2D8F-4E06-925E-766F4CA66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FA8E44-9A37-4A58-BAEC-37AABC6D2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16520A-56B4-4556-AD73-CA1EE706B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465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DFE21A6-A710-453A-9CA6-43FB73ED93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ACB2366-CF22-47AD-836C-DB49A8B08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F7D4CE-AA84-435B-AB88-9F53F4092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B16CFD-9792-406B-8821-E5809A4D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647A22-46B1-4EB2-AD5C-6E0B2283E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396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4C48B1-AB20-4376-AC18-5EA9063B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94D70C-7AC2-45AD-8E3D-64E5F7159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DB2D37-47E0-4622-84B4-98DB04961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572695-4E48-4DA5-A7AE-16B9C644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E34066-6C07-4E1E-8834-DB54A00B6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404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C73BE0-4179-4467-B793-3CB73F92F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6798E66-99CC-4309-ABF5-964106B3E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6FB413-FAB9-42E1-A357-E4A221787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6764F0-DCC1-4BA2-B96E-156FC0039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B6BE85-CDB5-4DE4-B144-BECECE6C6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2561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DD902B-0BFF-4E0B-B51B-D1865AD3A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4FBD2C-EEBF-4490-ACFD-D6CE0A22C2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9F78C88-0E0B-400D-A361-25FF521E5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EA3D676-4DD2-421C-8C2A-B127605F3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333089A-5EA7-4AB9-B837-F97CCD38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E75F9C3-C26B-4282-8200-8729C9A09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593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64B570-E495-445B-920A-CD54EEE96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FD94B8A-2929-46FD-93E3-0CA297375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4D2D9FD-854B-455A-92EE-5E86A697E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56BEAAA-D7CC-4756-B9EF-780DB81679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FD1306A-E61A-42EE-B296-3938A9255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A91AE4D-C442-4F58-8DDB-D48AD7BE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9416588-B59A-4181-91A9-1D11E8051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9F22A3A-CE41-467B-BD44-E865D0082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37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57B355-5351-4715-B7BE-D1354EAC2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2ECA0C2-8403-41D5-A7D6-6832B1C5C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D358915-23EE-4242-A64F-B313E6871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3472BC5-62A4-4F1D-8A17-FF453C85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115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B07B097-4C25-4408-9EFB-F16C490D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8D72F0E-62B8-4F63-937C-18EB0800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23E49F0-30D1-49CA-9375-1FE5003F4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7052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77C16B-DD9C-4753-8D71-DC85E59B0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8879A7-14D9-46D0-87C6-15FBF4F7D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E5508E7-8C01-4EB5-AF72-9E0A7F611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41C5FC7-D71C-43FB-840C-584C5B1AD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9CCD515-45BC-4380-B3DA-45DD443E0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9F6288B-60BB-4435-B257-47AD0BD8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1040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AC929-696F-4469-A324-AAD0587A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61A62F5-4B5A-4152-8E12-2B3799A23B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5682557-50C3-4546-9E62-836A3F8C6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413C919-5740-43AC-8D86-EDDEE5BBB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1A15A7C-CA95-407D-B08A-0F9DDC9C6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D84E01-8BD5-4205-94F9-C2449B10B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188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0F6D082-011A-4ECA-AAD5-47C4CE1E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3661FE-B577-40A7-97D0-2D6F52270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915022-F9D8-4804-A3CD-BAA42AF4A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19825-1B98-4B99-BC43-D993FBE2F299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E2873D-F493-4B74-97E0-3C8F8D083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D11D9F-2E0E-4B5E-AE21-6AF963E018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E4456-A551-420C-BD6A-5A301860F7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031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148F572-09A6-4063-932A-8B538E7B6CA3}"/>
              </a:ext>
            </a:extLst>
          </p:cNvPr>
          <p:cNvSpPr txBox="1"/>
          <p:nvPr/>
        </p:nvSpPr>
        <p:spPr>
          <a:xfrm>
            <a:off x="7977268" y="537549"/>
            <a:ext cx="3526198" cy="39078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FOCUS SUI DEPOSITI DEI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BREVETTI PER INVENZIONE INDUSTRIALE E  MARCHI NELLE PROVINCE DI MILANO, MONZA BRIANZA, E LODI DAL 1990 AL 2021</a:t>
            </a:r>
          </a:p>
        </p:txBody>
      </p:sp>
      <p:sp>
        <p:nvSpPr>
          <p:cNvPr id="45" name="Rectangle 33">
            <a:extLst>
              <a:ext uri="{FF2B5EF4-FFF2-40B4-BE49-F238E27FC236}">
                <a16:creationId xmlns:a16="http://schemas.microsoft.com/office/drawing/2014/main" id="{19D99C6D-7A48-4C44-8FC9-7D3B40F96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753465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35">
            <a:extLst>
              <a:ext uri="{FF2B5EF4-FFF2-40B4-BE49-F238E27FC236}">
                <a16:creationId xmlns:a16="http://schemas.microsoft.com/office/drawing/2014/main" id="{4D4B3CE1-814B-492A-975F-8415D7438D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0271" y="481264"/>
            <a:ext cx="2423160" cy="1857871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37">
            <a:extLst>
              <a:ext uri="{FF2B5EF4-FFF2-40B4-BE49-F238E27FC236}">
                <a16:creationId xmlns:a16="http://schemas.microsoft.com/office/drawing/2014/main" id="{65E71A95-A7E8-4EE9-91DE-3D023CFC2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481264"/>
            <a:ext cx="2412380" cy="18578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B75645E7-90BA-42F6-A09F-7A26A23E21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3587" y="1004913"/>
            <a:ext cx="2093976" cy="810571"/>
          </a:xfrm>
          <a:prstGeom prst="rect">
            <a:avLst/>
          </a:prstGeom>
        </p:spPr>
      </p:pic>
      <p:sp>
        <p:nvSpPr>
          <p:cNvPr id="48" name="Rectangle 39">
            <a:extLst>
              <a:ext uri="{FF2B5EF4-FFF2-40B4-BE49-F238E27FC236}">
                <a16:creationId xmlns:a16="http://schemas.microsoft.com/office/drawing/2014/main" id="{4FAB0BE2-0B95-4CF4-9290-79BA27CE6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3" y="2503727"/>
            <a:ext cx="4008798" cy="388335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947539F-1ACC-466C-906D-05D370D65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516" y="3054306"/>
            <a:ext cx="3685032" cy="2782198"/>
          </a:xfrm>
          <a:prstGeom prst="rect">
            <a:avLst/>
          </a:prstGeom>
        </p:spPr>
      </p:pic>
      <p:sp>
        <p:nvSpPr>
          <p:cNvPr id="49" name="Rectangle 41">
            <a:extLst>
              <a:ext uri="{FF2B5EF4-FFF2-40B4-BE49-F238E27FC236}">
                <a16:creationId xmlns:a16="http://schemas.microsoft.com/office/drawing/2014/main" id="{14F664FF-A2DF-4E50-B145-B20B85E8D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2503727"/>
            <a:ext cx="2412380" cy="3883357"/>
          </a:xfrm>
          <a:prstGeom prst="rect">
            <a:avLst/>
          </a:prstGeom>
          <a:solidFill>
            <a:srgbClr val="00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F0B239D-AE40-48F7-90BB-102E2390B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94447" y="4459986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068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5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81" y="643471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90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5A9FF45F-89EA-4ED9-846E-D6F7D5A4A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059" y="53469"/>
            <a:ext cx="1476581" cy="536529"/>
          </a:xfrm>
          <a:prstGeom prst="rect">
            <a:avLst/>
          </a:prstGeom>
        </p:spPr>
      </p:pic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43D6A53-42DC-C5EB-17C9-E82F51FEEB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723194"/>
              </p:ext>
            </p:extLst>
          </p:nvPr>
        </p:nvGraphicFramePr>
        <p:xfrm>
          <a:off x="3652026" y="658973"/>
          <a:ext cx="4340646" cy="52958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294">
                  <a:extLst>
                    <a:ext uri="{9D8B030D-6E8A-4147-A177-3AD203B41FA5}">
                      <a16:colId xmlns:a16="http://schemas.microsoft.com/office/drawing/2014/main" val="3640091769"/>
                    </a:ext>
                  </a:extLst>
                </a:gridCol>
                <a:gridCol w="482294">
                  <a:extLst>
                    <a:ext uri="{9D8B030D-6E8A-4147-A177-3AD203B41FA5}">
                      <a16:colId xmlns:a16="http://schemas.microsoft.com/office/drawing/2014/main" val="579280553"/>
                    </a:ext>
                  </a:extLst>
                </a:gridCol>
                <a:gridCol w="482294">
                  <a:extLst>
                    <a:ext uri="{9D8B030D-6E8A-4147-A177-3AD203B41FA5}">
                      <a16:colId xmlns:a16="http://schemas.microsoft.com/office/drawing/2014/main" val="2886401551"/>
                    </a:ext>
                  </a:extLst>
                </a:gridCol>
                <a:gridCol w="482294">
                  <a:extLst>
                    <a:ext uri="{9D8B030D-6E8A-4147-A177-3AD203B41FA5}">
                      <a16:colId xmlns:a16="http://schemas.microsoft.com/office/drawing/2014/main" val="1911196517"/>
                    </a:ext>
                  </a:extLst>
                </a:gridCol>
                <a:gridCol w="482294">
                  <a:extLst>
                    <a:ext uri="{9D8B030D-6E8A-4147-A177-3AD203B41FA5}">
                      <a16:colId xmlns:a16="http://schemas.microsoft.com/office/drawing/2014/main" val="3920515406"/>
                    </a:ext>
                  </a:extLst>
                </a:gridCol>
                <a:gridCol w="482294">
                  <a:extLst>
                    <a:ext uri="{9D8B030D-6E8A-4147-A177-3AD203B41FA5}">
                      <a16:colId xmlns:a16="http://schemas.microsoft.com/office/drawing/2014/main" val="2757935992"/>
                    </a:ext>
                  </a:extLst>
                </a:gridCol>
                <a:gridCol w="482294">
                  <a:extLst>
                    <a:ext uri="{9D8B030D-6E8A-4147-A177-3AD203B41FA5}">
                      <a16:colId xmlns:a16="http://schemas.microsoft.com/office/drawing/2014/main" val="3005447923"/>
                    </a:ext>
                  </a:extLst>
                </a:gridCol>
                <a:gridCol w="482294">
                  <a:extLst>
                    <a:ext uri="{9D8B030D-6E8A-4147-A177-3AD203B41FA5}">
                      <a16:colId xmlns:a16="http://schemas.microsoft.com/office/drawing/2014/main" val="3560972702"/>
                    </a:ext>
                  </a:extLst>
                </a:gridCol>
                <a:gridCol w="482294">
                  <a:extLst>
                    <a:ext uri="{9D8B030D-6E8A-4147-A177-3AD203B41FA5}">
                      <a16:colId xmlns:a16="http://schemas.microsoft.com/office/drawing/2014/main" val="3391360236"/>
                    </a:ext>
                  </a:extLst>
                </a:gridCol>
              </a:tblGrid>
              <a:tr h="140999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Brevetti per invenzione industriale</a:t>
                      </a:r>
                      <a:endParaRPr lang="it-IT" sz="7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Marchi*</a:t>
                      </a:r>
                      <a:endParaRPr lang="it-IT" sz="7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811664"/>
                  </a:ext>
                </a:extLst>
              </a:tr>
              <a:tr h="30322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 dirty="0" err="1">
                          <a:effectLst/>
                        </a:rPr>
                        <a:t>Annno</a:t>
                      </a:r>
                      <a:endParaRPr lang="it-IT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Milano</a:t>
                      </a:r>
                      <a:endParaRPr lang="it-IT" sz="7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Monza Brianza</a:t>
                      </a:r>
                      <a:endParaRPr lang="it-IT" sz="7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Lodi </a:t>
                      </a:r>
                      <a:endParaRPr lang="it-IT" sz="7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MILOMB</a:t>
                      </a:r>
                      <a:endParaRPr lang="it-IT" sz="7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Milano</a:t>
                      </a:r>
                      <a:endParaRPr lang="it-IT" sz="7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Monza Brianza</a:t>
                      </a:r>
                      <a:endParaRPr lang="it-IT" sz="7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Lodi </a:t>
                      </a:r>
                      <a:endParaRPr lang="it-IT" sz="7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MILOMB</a:t>
                      </a:r>
                      <a:endParaRPr lang="it-IT" sz="7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7703049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1990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3471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3480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9617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9650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912534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3437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3448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9330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9347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722508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1992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2952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2957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9024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9050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381206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2710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2736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9092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9104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122945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1994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2616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2628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11900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8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11922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101267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1995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2770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2781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12894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15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12916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473194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1996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2678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2694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11315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32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11360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86468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1997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2815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30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2847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11569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18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17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11604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435095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1998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2755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2786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12367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21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12401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899679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1999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2707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33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2744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12499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43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12553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197743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2000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2762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2810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13748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49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13817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7033429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2731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53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2786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12427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55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12532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26163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2002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2649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2690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11991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28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12079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4257685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2533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35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2575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12309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46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12408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546371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2004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2402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2463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12168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77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67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12312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50301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2005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2395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55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2457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12697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52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12823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7375967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2006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2394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2472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11887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116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55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12058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903631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2007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2629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2668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13486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13680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369881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2008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2535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2590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13839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128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14017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75705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2009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2639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2690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13065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155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13280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33680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2010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2626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78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2708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13851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305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45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14201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845317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2011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2572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83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2657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13526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270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51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13847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524113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effectLst/>
                        </a:rPr>
                        <a:t>2012</a:t>
                      </a:r>
                      <a:endParaRPr lang="it-IT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2359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81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2447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12753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318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13124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095170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2013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2354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2424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12470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306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12849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420833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2014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2358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2430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12376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393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84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12853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863330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2015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2557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2662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11968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373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12395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099698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2016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2784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2869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12414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430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66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12910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55222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2017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2742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65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2819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12874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468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69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13411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900117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2018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2564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66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2637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13368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562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54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13984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885537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2019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2727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2828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13165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592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70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13827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062648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2020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2869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81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2953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13340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572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50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13962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052729"/>
                  </a:ext>
                </a:extLst>
              </a:tr>
              <a:tr h="1516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2021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2982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58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18</a:t>
                      </a:r>
                      <a:endParaRPr lang="it-IT" sz="7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3058</a:t>
                      </a:r>
                      <a:endParaRPr lang="it-IT" sz="7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14375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732</a:t>
                      </a:r>
                      <a:endParaRPr lang="it-IT" sz="700" b="0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59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15166</a:t>
                      </a:r>
                      <a:endParaRPr lang="it-IT" sz="7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9" marR="6229" marT="622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7983430"/>
                  </a:ext>
                </a:extLst>
              </a:tr>
            </a:tbl>
          </a:graphicData>
        </a:graphic>
      </p:graphicFrame>
      <p:sp>
        <p:nvSpPr>
          <p:cNvPr id="8" name="CasellaDiTesto 1">
            <a:extLst>
              <a:ext uri="{FF2B5EF4-FFF2-40B4-BE49-F238E27FC236}">
                <a16:creationId xmlns:a16="http://schemas.microsoft.com/office/drawing/2014/main" id="{449A3C53-ED8D-AB77-D6C2-A2AD09B450C1}"/>
              </a:ext>
            </a:extLst>
          </p:cNvPr>
          <p:cNvSpPr txBox="1"/>
          <p:nvPr/>
        </p:nvSpPr>
        <p:spPr>
          <a:xfrm>
            <a:off x="3652026" y="6088880"/>
            <a:ext cx="7162196" cy="52394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it-IT" sz="800" dirty="0"/>
              <a:t>* primi depositi e rinnovi</a:t>
            </a:r>
          </a:p>
          <a:p>
            <a:r>
              <a:rPr lang="it-IT" sz="800" dirty="0"/>
              <a:t>**dati aggiornati a febbraio 2022</a:t>
            </a:r>
          </a:p>
          <a:p>
            <a:r>
              <a:rPr lang="it-IT" sz="800" dirty="0"/>
              <a:t>Fonte: elaborazione</a:t>
            </a:r>
            <a:r>
              <a:rPr lang="it-IT" sz="800" baseline="0" dirty="0"/>
              <a:t> </a:t>
            </a:r>
            <a:r>
              <a:rPr lang="it-IT" sz="800" baseline="0" dirty="0" err="1"/>
              <a:t>U.O.Proprietà</a:t>
            </a:r>
            <a:r>
              <a:rPr lang="it-IT" sz="800" baseline="0" dirty="0"/>
              <a:t> Intellettuale  su dati Mise Ufficio Italiano Brevetti e Marchi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85450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5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81" y="643471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90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5A9FF45F-89EA-4ED9-846E-D6F7D5A4A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35" y="24402"/>
            <a:ext cx="1476581" cy="536529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C7DC1ED-4565-4096-BD24-54575CF0C1AB}"/>
              </a:ext>
            </a:extLst>
          </p:cNvPr>
          <p:cNvSpPr txBox="1"/>
          <p:nvPr/>
        </p:nvSpPr>
        <p:spPr>
          <a:xfrm>
            <a:off x="633987" y="1158196"/>
            <a:ext cx="3238285" cy="4147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550" dirty="0"/>
              <a:t>I depositi complessivi delle domande di brevetto per invenzione industriale e marchi nelle </a:t>
            </a:r>
            <a:r>
              <a:rPr lang="it-IT" sz="1550" b="1" dirty="0"/>
              <a:t>province di Milano, Monza Brianza, Lodi </a:t>
            </a:r>
            <a:r>
              <a:rPr lang="it-IT" sz="1550" dirty="0"/>
              <a:t>nel 2021 sono accumunati dal segno positivo.</a:t>
            </a:r>
          </a:p>
          <a:p>
            <a:pPr algn="just"/>
            <a:r>
              <a:rPr lang="it-IT" sz="1550" dirty="0"/>
              <a:t>Scendendo nel dettaglio, i depositi dei brevetti per invenzione industriale hanno fatto registrare un incremento del 3,6% rispetto al 2020 attestandosi a 3.058 depositi, dato più alto degli ultimi 20 anni.</a:t>
            </a:r>
          </a:p>
          <a:p>
            <a:pPr algn="just"/>
            <a:r>
              <a:rPr lang="it-IT" sz="1550" dirty="0"/>
              <a:t>Il 2021 è stato un anno particolarmente positivo anche per il deposito dei marchi che, con un +8,6%, supera quota 15.000, il maggiore livello del periodo 1990-2021. </a:t>
            </a:r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013D2E7D-0D57-40ED-84EC-A454CF5C7C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0861068"/>
              </p:ext>
            </p:extLst>
          </p:nvPr>
        </p:nvGraphicFramePr>
        <p:xfrm>
          <a:off x="4125041" y="669478"/>
          <a:ext cx="7202993" cy="5339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445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5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81" y="643471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90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5A9FF45F-89EA-4ED9-846E-D6F7D5A4A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059" y="53469"/>
            <a:ext cx="1476581" cy="536529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FD22BE0-EE68-49A8-90DC-DF023536C5DC}"/>
              </a:ext>
            </a:extLst>
          </p:cNvPr>
          <p:cNvSpPr txBox="1"/>
          <p:nvPr/>
        </p:nvSpPr>
        <p:spPr>
          <a:xfrm>
            <a:off x="780619" y="2072538"/>
            <a:ext cx="32236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Il dato cumulato nel periodo 1990-2021 relativo al deposito dei marchi e brevetti per invenzione industriale  nelle </a:t>
            </a:r>
            <a:r>
              <a:rPr lang="it-IT" b="1" dirty="0"/>
              <a:t>province di Milano, Monza Brianza, Lodi </a:t>
            </a:r>
            <a:r>
              <a:rPr lang="it-IT" dirty="0"/>
              <a:t>conferma anche per il 2021 la netta prevalenze dei primi.</a:t>
            </a:r>
          </a:p>
          <a:p>
            <a:pPr algn="just"/>
            <a:endParaRPr lang="it-IT" dirty="0"/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A133109F-2556-4F90-B740-35913095D7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4379942"/>
              </p:ext>
            </p:extLst>
          </p:nvPr>
        </p:nvGraphicFramePr>
        <p:xfrm>
          <a:off x="4373696" y="822588"/>
          <a:ext cx="6852492" cy="5016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35878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5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81" y="643471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90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5A9FF45F-89EA-4ED9-846E-D6F7D5A4A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059" y="53469"/>
            <a:ext cx="1476581" cy="536529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C7DC1ED-4565-4096-BD24-54575CF0C1AB}"/>
              </a:ext>
            </a:extLst>
          </p:cNvPr>
          <p:cNvSpPr txBox="1"/>
          <p:nvPr/>
        </p:nvSpPr>
        <p:spPr>
          <a:xfrm>
            <a:off x="638390" y="1323502"/>
            <a:ext cx="338039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/>
              <a:t>Il deposito di domande dei brevetti per invenzione industriale e marchi in </a:t>
            </a:r>
            <a:r>
              <a:rPr lang="it-IT" sz="1600" b="1" dirty="0"/>
              <a:t>provincia di Milano </a:t>
            </a:r>
            <a:r>
              <a:rPr lang="it-IT" sz="1600" dirty="0"/>
              <a:t>nel 2021 ha segnato una  robusta crescita.</a:t>
            </a:r>
          </a:p>
          <a:p>
            <a:pPr algn="just"/>
            <a:r>
              <a:rPr lang="it-IT" sz="1600" dirty="0"/>
              <a:t>Infatti le istanze di deposito dei brevetti di invenzione industriale nel 2021 hanno visto un incremento del +3,9% rispetto al 2020, e del 9,3% rispetto al 2019, proseguendo lungo un costante trend di crescita. </a:t>
            </a:r>
          </a:p>
          <a:p>
            <a:pPr algn="just"/>
            <a:r>
              <a:rPr lang="it-IT" sz="1600" dirty="0"/>
              <a:t>Importante il rimbalzo dei depositi dei marchi che, nel 2021, fa registrare un incremento del 7,8% rispetto al 2020, ed un +9% rispetto al 2019, superando abbondantemente il livelli </a:t>
            </a:r>
            <a:r>
              <a:rPr lang="it-IT" sz="1600" dirty="0" err="1"/>
              <a:t>pre</a:t>
            </a:r>
            <a:r>
              <a:rPr lang="it-IT" sz="1600" dirty="0"/>
              <a:t>-pandemici.</a:t>
            </a:r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013D2E7D-0D57-40ED-84EC-A454CF5C7C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981756"/>
              </p:ext>
            </p:extLst>
          </p:nvPr>
        </p:nvGraphicFramePr>
        <p:xfrm>
          <a:off x="4218936" y="704693"/>
          <a:ext cx="7252662" cy="5546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69599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5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81" y="643471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90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5A9FF45F-89EA-4ED9-846E-D6F7D5A4A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059" y="53469"/>
            <a:ext cx="1476581" cy="536529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FD22BE0-EE68-49A8-90DC-DF023536C5DC}"/>
              </a:ext>
            </a:extLst>
          </p:cNvPr>
          <p:cNvSpPr txBox="1"/>
          <p:nvPr/>
        </p:nvSpPr>
        <p:spPr>
          <a:xfrm>
            <a:off x="863965" y="2115123"/>
            <a:ext cx="37323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Il dato cumulato nel periodo 1990-2021 relativo al deposito dei brevetti per invenzione industriale e marchi nella </a:t>
            </a:r>
            <a:r>
              <a:rPr lang="it-IT" b="1" dirty="0"/>
              <a:t>provincia di Milano </a:t>
            </a:r>
            <a:r>
              <a:rPr lang="it-IT" dirty="0"/>
              <a:t>riflette la distribuzione di questi titoli di proprietà industriale secondo le percentuali già emerse nell’area vasta di Milano, Monza Brianza.</a:t>
            </a:r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A133109F-2556-4F90-B740-35913095D7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253392"/>
              </p:ext>
            </p:extLst>
          </p:nvPr>
        </p:nvGraphicFramePr>
        <p:xfrm>
          <a:off x="4882801" y="781794"/>
          <a:ext cx="6443208" cy="511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927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5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81" y="643471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90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5A9FF45F-89EA-4ED9-846E-D6F7D5A4A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059" y="53469"/>
            <a:ext cx="1476581" cy="536529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FD22BE0-EE68-49A8-90DC-DF023536C5DC}"/>
              </a:ext>
            </a:extLst>
          </p:cNvPr>
          <p:cNvSpPr txBox="1"/>
          <p:nvPr/>
        </p:nvSpPr>
        <p:spPr>
          <a:xfrm>
            <a:off x="749959" y="1779067"/>
            <a:ext cx="322363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Il dato relativo al deposito di brevetti per invenzioni industriali della </a:t>
            </a:r>
            <a:r>
              <a:rPr lang="it-IT" b="1" dirty="0"/>
              <a:t>provincia di Monza Brianza</a:t>
            </a:r>
            <a:r>
              <a:rPr lang="it-IT" dirty="0"/>
              <a:t> evidenzia una contrazione del 28% rispetto ai livelli del 2020, confermando un trend di decrescita iniziato con la pandemia nel 2020.</a:t>
            </a:r>
          </a:p>
          <a:p>
            <a:pPr algn="just"/>
            <a:r>
              <a:rPr lang="it-IT" dirty="0"/>
              <a:t>A fare da contraltare l’importante incremento del deposito dei marchi cresciuto rispetto al 2020 del 27,7%.</a:t>
            </a:r>
          </a:p>
          <a:p>
            <a:pPr algn="just"/>
            <a:endParaRPr lang="it-IT" dirty="0"/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013D2E7D-0D57-40ED-84EC-A454CF5C7C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9574457"/>
              </p:ext>
            </p:extLst>
          </p:nvPr>
        </p:nvGraphicFramePr>
        <p:xfrm>
          <a:off x="4173294" y="607419"/>
          <a:ext cx="7822803" cy="5668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7916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5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81" y="643471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90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5A9FF45F-89EA-4ED9-846E-D6F7D5A4A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059" y="53469"/>
            <a:ext cx="1476581" cy="536529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FD22BE0-EE68-49A8-90DC-DF023536C5DC}"/>
              </a:ext>
            </a:extLst>
          </p:cNvPr>
          <p:cNvSpPr txBox="1"/>
          <p:nvPr/>
        </p:nvSpPr>
        <p:spPr>
          <a:xfrm>
            <a:off x="834332" y="2462276"/>
            <a:ext cx="38478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Guardando al dato cumulato nel periodo 1990-2021 relativo al deposito dei marchi e brevetti per invenzione industriale nella </a:t>
            </a:r>
            <a:r>
              <a:rPr lang="it-IT" b="1" dirty="0"/>
              <a:t>provincia di Monza Brianza </a:t>
            </a:r>
            <a:r>
              <a:rPr lang="it-IT" dirty="0"/>
              <a:t>emerge una netta prevalenza dei primi che interessano l’80% del totale delle istanze dell’arco di tempo considerato.</a:t>
            </a:r>
          </a:p>
        </p:txBody>
      </p:sp>
      <p:graphicFrame>
        <p:nvGraphicFramePr>
          <p:cNvPr id="11" name="Grafico 10">
            <a:extLst>
              <a:ext uri="{FF2B5EF4-FFF2-40B4-BE49-F238E27FC236}">
                <a16:creationId xmlns:a16="http://schemas.microsoft.com/office/drawing/2014/main" id="{25C4010C-A2E9-4FA0-81C7-E5C86A4803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208703"/>
              </p:ext>
            </p:extLst>
          </p:nvPr>
        </p:nvGraphicFramePr>
        <p:xfrm>
          <a:off x="5160469" y="837472"/>
          <a:ext cx="6101376" cy="5015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3567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5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81" y="643471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90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5A9FF45F-89EA-4ED9-846E-D6F7D5A4A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059" y="53469"/>
            <a:ext cx="1476581" cy="536529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FD22BE0-EE68-49A8-90DC-DF023536C5DC}"/>
              </a:ext>
            </a:extLst>
          </p:cNvPr>
          <p:cNvSpPr txBox="1"/>
          <p:nvPr/>
        </p:nvSpPr>
        <p:spPr>
          <a:xfrm>
            <a:off x="653812" y="1582340"/>
            <a:ext cx="322363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Il bilancio del deposito di brevetti per invenzioni industriali e marchi della </a:t>
            </a:r>
            <a:r>
              <a:rPr lang="it-IT" b="1" dirty="0"/>
              <a:t>provincia di Lodi </a:t>
            </a:r>
            <a:r>
              <a:rPr lang="it-IT" dirty="0"/>
              <a:t>per l’anno 2021 è particolarmente positivo.</a:t>
            </a:r>
          </a:p>
          <a:p>
            <a:pPr algn="just"/>
            <a:r>
              <a:rPr lang="it-IT" dirty="0"/>
              <a:t>I depositi dei brevetti per invenzioni industriali fanno registrare il massimo assoluto di sempre (18 depositi).</a:t>
            </a:r>
          </a:p>
          <a:p>
            <a:pPr algn="just"/>
            <a:r>
              <a:rPr lang="it-IT" dirty="0"/>
              <a:t>Più contenuti, ma comunque importanti, risultano i depositi dei marchi cresciuti del 18% rispetto all’anno precedente.</a:t>
            </a:r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013D2E7D-0D57-40ED-84EC-A454CF5C7C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0982519"/>
              </p:ext>
            </p:extLst>
          </p:nvPr>
        </p:nvGraphicFramePr>
        <p:xfrm>
          <a:off x="4085159" y="545610"/>
          <a:ext cx="7758348" cy="5486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3154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5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81" y="643471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90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5A9FF45F-89EA-4ED9-846E-D6F7D5A4A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059" y="53469"/>
            <a:ext cx="1476581" cy="536529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FD22BE0-EE68-49A8-90DC-DF023536C5DC}"/>
              </a:ext>
            </a:extLst>
          </p:cNvPr>
          <p:cNvSpPr txBox="1"/>
          <p:nvPr/>
        </p:nvSpPr>
        <p:spPr>
          <a:xfrm>
            <a:off x="863966" y="1859339"/>
            <a:ext cx="34003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Il dato cumulato nel periodo 1990-2021 relativo al deposito dei brevetti per invenzione industriale e marchi nella </a:t>
            </a:r>
            <a:r>
              <a:rPr lang="it-IT" b="1" dirty="0"/>
              <a:t>provincia di Lodi </a:t>
            </a:r>
            <a:r>
              <a:rPr lang="it-IT" dirty="0"/>
              <a:t>risulta in linea rispetto alla distribuzione cumulata di detti titoli di proprietà industriale considerati nello stesso intervallo temporale registrati nell’area vasta di Milano, Monza Brianza e Lodi.</a:t>
            </a:r>
          </a:p>
          <a:p>
            <a:pPr algn="just"/>
            <a:r>
              <a:rPr lang="it-IT" dirty="0"/>
              <a:t> </a:t>
            </a:r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CAF84CE7-BC65-4988-8FCA-66E10D65A7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4969242"/>
              </p:ext>
            </p:extLst>
          </p:nvPr>
        </p:nvGraphicFramePr>
        <p:xfrm>
          <a:off x="4550764" y="820632"/>
          <a:ext cx="6777270" cy="503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3365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755</TotalTime>
  <Words>1259</Words>
  <Application>Microsoft Office PowerPoint</Application>
  <PresentationFormat>Widescreen</PresentationFormat>
  <Paragraphs>369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Caterina Landriscina</dc:creator>
  <cp:lastModifiedBy>Caterina Landriscina</cp:lastModifiedBy>
  <cp:revision>33</cp:revision>
  <dcterms:created xsi:type="dcterms:W3CDTF">2021-12-21T12:02:33Z</dcterms:created>
  <dcterms:modified xsi:type="dcterms:W3CDTF">2022-09-27T07:27:35Z</dcterms:modified>
</cp:coreProperties>
</file>