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1" r:id="rId10"/>
    <p:sldId id="292" r:id="rId11"/>
    <p:sldId id="299" r:id="rId12"/>
    <p:sldId id="294" r:id="rId13"/>
    <p:sldId id="295" r:id="rId14"/>
    <p:sldId id="296" r:id="rId15"/>
    <p:sldId id="297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70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2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93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92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78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09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79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03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3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82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62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7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2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stroimprese.it/" TargetMode="External"/><Relationship Id="rId2" Type="http://schemas.openxmlformats.org/officeDocument/2006/relationships/hyperlink" Target="http://webtelemaco.infocamere.it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tm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9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1.tm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0" y="2284629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LA PRESENTAZIONE DELLA DOMANDA DI FINANZIAMENTO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725" y="601201"/>
            <a:ext cx="1172567" cy="379866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454" y="541404"/>
            <a:ext cx="998919" cy="499460"/>
          </a:xfrm>
          <a:prstGeom prst="rect">
            <a:avLst/>
          </a:prstGeom>
        </p:spPr>
      </p:pic>
      <p:grpSp>
        <p:nvGrpSpPr>
          <p:cNvPr id="7" name="Gruppo 6"/>
          <p:cNvGrpSpPr/>
          <p:nvPr/>
        </p:nvGrpSpPr>
        <p:grpSpPr>
          <a:xfrm>
            <a:off x="4568698" y="4381500"/>
            <a:ext cx="2682675" cy="1938992"/>
            <a:chOff x="2438400" y="1114425"/>
            <a:chExt cx="2682675" cy="1938992"/>
          </a:xfrm>
        </p:grpSpPr>
        <p:sp>
          <p:nvSpPr>
            <p:cNvPr id="8" name="CasellaDiTesto 7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3648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29103" y="1668001"/>
            <a:ext cx="809315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Il modello base verrà scaricato nella cartella DOWLOADS del pc con una estensione .xml</a:t>
            </a:r>
          </a:p>
          <a:p>
            <a:pPr>
              <a:lnSpc>
                <a:spcPct val="115000"/>
              </a:lnSpc>
            </a:pP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Il file 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NON deve essere rinominato o aperto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, ma può essere spostato in una qualsiasi cartella del pc per procedere con la FIRME DIGITALE. A seguito della firma risulterà una estensione 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.xml.p7m</a:t>
            </a:r>
          </a:p>
          <a:p>
            <a:pPr>
              <a:lnSpc>
                <a:spcPct val="115000"/>
              </a:lnSpc>
            </a:pPr>
            <a:endParaRPr lang="it-IT" sz="16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Non appena il Modello Base viene scaricato, appare il pulsante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NUOVA PRATICA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, che deve essere cliccato per proseguire nella presentazione della domanda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RICHIESTA DI FINANZIAMENTO</a:t>
            </a:r>
          </a:p>
        </p:txBody>
      </p:sp>
      <p:pic>
        <p:nvPicPr>
          <p:cNvPr id="8" name="Immagine 7" descr="Ritaglio schermat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604" y="4592195"/>
            <a:ext cx="8659053" cy="1772118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94367">
            <a:off x="8297059" y="4847853"/>
            <a:ext cx="722253" cy="722253"/>
          </a:xfrm>
          <a:prstGeom prst="rect">
            <a:avLst/>
          </a:prstGeom>
        </p:spPr>
      </p:pic>
      <p:grpSp>
        <p:nvGrpSpPr>
          <p:cNvPr id="12" name="Gruppo 11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13" name="CasellaDiTesto 12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3660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3" y="1552116"/>
            <a:ext cx="5735936" cy="4767262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7339421" y="3051867"/>
            <a:ext cx="4401529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Cliccare su </a:t>
            </a: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SCEGLI FILE</a:t>
            </a: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ed allegare il modello base firmato digitalmente (estensione .xml.p7m )e cliccare su </a:t>
            </a: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AVVIA CREAZIONE</a:t>
            </a:r>
            <a:endParaRPr lang="it-IT" sz="14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RICHIESTA DI FINANZIAMENTO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838613" y="2732861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1838613" y="2512604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1486828" y="3918635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4472999" y="3935747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2314796" y="3698378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1462936" y="3720832"/>
            <a:ext cx="390525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2549">
            <a:off x="5601712" y="5808936"/>
            <a:ext cx="722253" cy="722253"/>
          </a:xfrm>
          <a:prstGeom prst="rect">
            <a:avLst/>
          </a:prstGeom>
        </p:spPr>
      </p:pic>
      <p:grpSp>
        <p:nvGrpSpPr>
          <p:cNvPr id="21" name="Gruppo 20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22" name="CasellaDiTesto 21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0711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811967" y="2308768"/>
            <a:ext cx="4125255" cy="430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Cliccare su </a:t>
            </a: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ALLEGA</a:t>
            </a: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per iniziare a inserire la documentazione richiesta dal bando, ossia: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16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Modulo di domanda (allegato A) 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firmato digitalmente dall’aziende richiedente</a:t>
            </a:r>
          </a:p>
          <a:p>
            <a:pPr marL="285750" indent="-285750">
              <a:lnSpc>
                <a:spcPct val="115000"/>
              </a:lnSpc>
              <a:buFontTx/>
              <a:buChar char="-"/>
            </a:pP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Budget di progetto (Allegato B) 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firmato digitalmente dall’aziende richiedente</a:t>
            </a:r>
          </a:p>
          <a:p>
            <a:pPr marL="285750" indent="-285750">
              <a:lnSpc>
                <a:spcPct val="115000"/>
              </a:lnSpc>
              <a:buFontTx/>
              <a:buChar char="-"/>
            </a:pP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Preventivi di spesa – (Allegato P)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dei fornitori di servizi firmati digitalmente dai fornitori e  dall’azienda richiedente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DSAN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(Allegato D o E)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dei fornitori firmate digitalmente dal fornitore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Altri documenti eventualmente necessari  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firmati digitalmente dal soggetto richiedente </a:t>
            </a: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(Allegato C)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RICHIESTA DI FINANZIAMENTO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096056" y="2775562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096056" y="2562510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1705531" y="4000843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4758749" y="4000843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2610406" y="3771331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1705531" y="3771331"/>
            <a:ext cx="390525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91" b="18581"/>
          <a:stretch/>
        </p:blipFill>
        <p:spPr bwMode="auto">
          <a:xfrm>
            <a:off x="569878" y="1790682"/>
            <a:ext cx="6980895" cy="4013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2549">
            <a:off x="971841" y="2389870"/>
            <a:ext cx="722253" cy="722253"/>
          </a:xfrm>
          <a:prstGeom prst="rect">
            <a:avLst/>
          </a:prstGeom>
        </p:spPr>
      </p:pic>
      <p:grpSp>
        <p:nvGrpSpPr>
          <p:cNvPr id="21" name="Gruppo 20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22" name="CasellaDiTesto 21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387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Segnaposto contenut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1" t="30958" r="5602" b="11569"/>
          <a:stretch/>
        </p:blipFill>
        <p:spPr>
          <a:xfrm>
            <a:off x="638176" y="1605998"/>
            <a:ext cx="6410325" cy="301942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7365167" y="2445906"/>
            <a:ext cx="4206640" cy="218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1. Cliccare su </a:t>
            </a: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SFOGLIA</a:t>
            </a: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per selezionare il primo documento da caricare.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10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2. Dal menù a tendina selezionare il codice identificativo inerente al documento che si sta caricando.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RICHIESTA DI FINANZIAMENTO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2549">
            <a:off x="5743865" y="3181587"/>
            <a:ext cx="722253" cy="722253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648478" y="4963665"/>
            <a:ext cx="7973777" cy="1401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3. Cliccare su </a:t>
            </a: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ALLEGA E CONTINUA.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10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4. Ripetere la procedura per inserire tutti gli allegati necessari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10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5. Dopo aver caricato l’ultimo allegato cliccare su </a:t>
            </a: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ALLEGA E TERMINA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14" name="CasellaDiTesto 13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3839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123380" y="3371788"/>
            <a:ext cx="4206640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Dopo aver controllato che tutti gli allegati siano stati correttamente caricati è possibile inoltrare la domanda di finanziamento cliccando su </a:t>
            </a: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INVIA PRATICA</a:t>
            </a: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RICHIESTA DI FINANZIAMENTO</a:t>
            </a:r>
          </a:p>
        </p:txBody>
      </p:sp>
      <p:pic>
        <p:nvPicPr>
          <p:cNvPr id="13" name="Segnaposto contenuto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64" r="2635"/>
          <a:stretch/>
        </p:blipFill>
        <p:spPr>
          <a:xfrm>
            <a:off x="844726" y="1962150"/>
            <a:ext cx="5260265" cy="4231004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2549">
            <a:off x="2981082" y="2756511"/>
            <a:ext cx="722253" cy="722253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806329" y="3371788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1501529" y="3781363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1501529" y="4198598"/>
            <a:ext cx="1956046" cy="2019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7" name="Gruppo 16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18" name="CasellaDiTesto 17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3310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Segnaposto contenut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6" t="20907" r="11564" b="1851"/>
          <a:stretch/>
        </p:blipFill>
        <p:spPr>
          <a:xfrm>
            <a:off x="733426" y="1857934"/>
            <a:ext cx="5829300" cy="4276166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7123380" y="3438267"/>
            <a:ext cx="4206640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Per terminare la procedura è necessario inserire il codice di sicurezza come richieste il portale e successivamente cliccare su </a:t>
            </a: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INVIA PRATICA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RICHIESTA DI FINANZIAMENTO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2549">
            <a:off x="3495432" y="5572096"/>
            <a:ext cx="722253" cy="722253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815852" y="3287790"/>
            <a:ext cx="1508371" cy="16799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1768229" y="3509976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1501528" y="4113350"/>
            <a:ext cx="2137021" cy="16745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1463947" y="3727666"/>
            <a:ext cx="1508371" cy="16799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9" name="Gruppo 18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20" name="CasellaDiTesto 19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  <a:endParaRPr lang="it-IT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2230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2" name="CasellaDiTesto 1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  <p:sp>
        <p:nvSpPr>
          <p:cNvPr id="5" name="Rettangolo 4"/>
          <p:cNvSpPr/>
          <p:nvPr/>
        </p:nvSpPr>
        <p:spPr>
          <a:xfrm>
            <a:off x="954134" y="2820308"/>
            <a:ext cx="9930367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La procedura per la presentazione delle domande di finanziamento a valere sul bando Connessi 2024 è esclusivamente telematica tramite il sito </a:t>
            </a:r>
            <a:r>
              <a:rPr lang="it-IT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hlinkClick r:id="rId2"/>
              </a:rPr>
              <a:t>http://webtelemaco.infocamere.it</a:t>
            </a:r>
            <a:endParaRPr lang="it-IT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indent="-1270">
              <a:lnSpc>
                <a:spcPct val="115000"/>
              </a:lnSpc>
              <a:spcAft>
                <a:spcPts val="0"/>
              </a:spcAft>
            </a:pPr>
            <a:endParaRPr lang="it-IT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indent="-1270">
              <a:lnSpc>
                <a:spcPct val="115000"/>
              </a:lnSpc>
              <a:spcAft>
                <a:spcPts val="0"/>
              </a:spcAft>
            </a:pPr>
            <a:endParaRPr lang="it-IT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indent="-1270" algn="ctr">
              <a:lnSpc>
                <a:spcPct val="115000"/>
              </a:lnSpc>
            </a:pPr>
            <a:r>
              <a:rPr lang="it-IT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Per l’invio telematico è necessario essere registrati ai servizi di consultazione e invio pratiche di Telemaco secondo le procedure disponibili all'indirizzo: </a:t>
            </a: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hlinkClick r:id="rId3"/>
              </a:rPr>
              <a:t>www.registroimprese.it</a:t>
            </a:r>
            <a:endParaRPr lang="it-IT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indent="-1270">
              <a:lnSpc>
                <a:spcPct val="115000"/>
              </a:lnSpc>
            </a:pPr>
            <a:endParaRPr lang="it-IT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LA PRESENTAZIONE DELLE DOMANDE</a:t>
            </a:r>
          </a:p>
        </p:txBody>
      </p:sp>
    </p:spTree>
    <p:extLst>
      <p:ext uri="{BB962C8B-B14F-4D97-AF65-F5344CB8AC3E}">
        <p14:creationId xmlns:p14="http://schemas.microsoft.com/office/powerpoint/2010/main" val="38153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8062418" y="3436147"/>
            <a:ext cx="3377030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Collegarsi all’indirizzo web</a:t>
            </a:r>
          </a:p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Webtelemaco.infocamere.it</a:t>
            </a:r>
          </a:p>
          <a:p>
            <a:pPr indent="-1270" algn="ctr">
              <a:lnSpc>
                <a:spcPct val="115000"/>
              </a:lnSpc>
              <a:spcAft>
                <a:spcPts val="0"/>
              </a:spcAft>
            </a:pPr>
            <a:endParaRPr lang="it-IT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Cliccare su </a:t>
            </a:r>
          </a:p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CONTRIBUTI ALLE IMPRESE</a:t>
            </a:r>
          </a:p>
        </p:txBody>
      </p:sp>
      <p:pic>
        <p:nvPicPr>
          <p:cNvPr id="14" name="Immagine 13" descr="Ritaglio schermat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44" y="1668001"/>
            <a:ext cx="6436162" cy="4609371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1657">
            <a:off x="3041290" y="5245890"/>
            <a:ext cx="722253" cy="722253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RICHIESTA DI FINANZIAMENTO</a:t>
            </a:r>
          </a:p>
        </p:txBody>
      </p:sp>
      <p:grpSp>
        <p:nvGrpSpPr>
          <p:cNvPr id="19" name="Gruppo 18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20" name="CasellaDiTesto 19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204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8062418" y="3477991"/>
            <a:ext cx="337703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sz="28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Cliccare su </a:t>
            </a:r>
          </a:p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sz="28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ACCEDI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pic>
        <p:nvPicPr>
          <p:cNvPr id="3" name="Immagine 2" descr="Immagine che contiene testo, schermata, Pagina Web, software">
            <a:extLst>
              <a:ext uri="{FF2B5EF4-FFF2-40B4-BE49-F238E27FC236}">
                <a16:creationId xmlns:a16="http://schemas.microsoft.com/office/drawing/2014/main" id="{8D769CEA-298F-7CE1-F607-E8CEA738F6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" y="2578328"/>
            <a:ext cx="7064994" cy="3156869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44654">
            <a:off x="5622567" y="2097010"/>
            <a:ext cx="722253" cy="722253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RICHIESTA DI FINANZIAMENTO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435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Ritaglio schermat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83" y="1608204"/>
            <a:ext cx="4623175" cy="4636498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6372263" y="3349599"/>
            <a:ext cx="4838623" cy="1975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Se l’impresa ha ottenuto le credenziali di accesso prima del 28/02/2021, può utilizzarle per entrare in </a:t>
            </a:r>
            <a:r>
              <a:rPr lang="it-IT" dirty="0" err="1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webtelemaco</a:t>
            </a: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, altrimenti l’accesso è consentito esclusivamente utilizzando gli altri sistemi di identificazione forte (SPID, CIE, CNS)</a:t>
            </a:r>
            <a:endParaRPr lang="it-IT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RICHIESTA DI FINANZIAMENTO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420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794337" y="3642247"/>
            <a:ext cx="382901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Cliccare su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CREA MODELLO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2549">
            <a:off x="3269892" y="4544934"/>
            <a:ext cx="722253" cy="722253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RICHIESTA DI FINANZIAMENTO</a:t>
            </a:r>
          </a:p>
        </p:txBody>
      </p:sp>
      <p:pic>
        <p:nvPicPr>
          <p:cNvPr id="10" name="Immagine 9" descr="Ritaglio schermat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39" y="1744335"/>
            <a:ext cx="6886612" cy="4332964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1815854" y="3613582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2549">
            <a:off x="1873293" y="1915374"/>
            <a:ext cx="722253" cy="722253"/>
          </a:xfrm>
          <a:prstGeom prst="rect">
            <a:avLst/>
          </a:prstGeom>
        </p:spPr>
      </p:pic>
      <p:grpSp>
        <p:nvGrpSpPr>
          <p:cNvPr id="15" name="Gruppo 14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16" name="CasellaDiTesto 15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5828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Ritaglio schermat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83" y="2876802"/>
            <a:ext cx="7935432" cy="263879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8650830" y="2874872"/>
            <a:ext cx="3001093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1. Selezionare dal menù a tendina la provincia della CCIAA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it-IT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2. Inserire numero REA o CODICE FISCALE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it-IT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3. Cliccare su </a:t>
            </a: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CERCA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RICHIESTA DI FINANZIAMENTO</a:t>
            </a: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2549">
            <a:off x="7698630" y="5154469"/>
            <a:ext cx="722253" cy="722253"/>
          </a:xfrm>
          <a:prstGeom prst="rect">
            <a:avLst/>
          </a:prstGeom>
        </p:spPr>
      </p:pic>
      <p:grpSp>
        <p:nvGrpSpPr>
          <p:cNvPr id="12" name="Gruppo 11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13" name="CasellaDiTesto 12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78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763684" y="2656342"/>
            <a:ext cx="4098598" cy="359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1. Nel menù a tendina TIPO PRATICA selezionare RICHIESTA CONTRIBUTI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it-IT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2. Nel menù a tendina SPORTELLO DI DESTINAZIONE selezionare CCIA di MILANO MONZA BRIANZA LODI – Contributi alle Imprese - Milano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it-IT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3. Cliccare su </a:t>
            </a: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AVVIA COMPILAZIONE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RICHIESTA DI FINANZIAMENTO</a:t>
            </a:r>
          </a:p>
        </p:txBody>
      </p:sp>
      <p:pic>
        <p:nvPicPr>
          <p:cNvPr id="10" name="Immagine 9" descr="Ritaglio schermat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83" y="1846823"/>
            <a:ext cx="6868070" cy="4087339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15324">
            <a:off x="5374532" y="5411110"/>
            <a:ext cx="722253" cy="722253"/>
          </a:xfrm>
          <a:prstGeom prst="rect">
            <a:avLst/>
          </a:prstGeom>
        </p:spPr>
      </p:pic>
      <p:grpSp>
        <p:nvGrpSpPr>
          <p:cNvPr id="12" name="Gruppo 11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13" name="CasellaDiTesto 12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675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Ritaglio schermat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19" y="4360910"/>
            <a:ext cx="4925876" cy="2117156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6194184" y="2551463"/>
            <a:ext cx="5728182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1. Cliccare sull’icona evidenziata e selezionare il corretto nome del bando 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CONNESSI 2024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16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2. Inserire il totale delle spese del progetto come da file </a:t>
            </a:r>
            <a:r>
              <a:rPr lang="it-IT" sz="1600" dirty="0" err="1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excel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di budget (Allegato B)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16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3. Inserire il contributo richiesto per il progetto (pari al 60% delle spese presentate)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16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4. Compilare TUTTI I CAMPI OBBLIGATORI (indicati con un asterisco)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16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5. Cliccare su 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SCARICA MODELLO BASE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RICHIESTA DI FINANZIAMENTO</a:t>
            </a:r>
          </a:p>
        </p:txBody>
      </p:sp>
      <p:pic>
        <p:nvPicPr>
          <p:cNvPr id="8" name="Immagine 7" descr="Ritaglio schermat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83" y="1668001"/>
            <a:ext cx="5029749" cy="2143428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15324">
            <a:off x="4631042" y="2798240"/>
            <a:ext cx="722253" cy="722253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33435">
            <a:off x="3402317" y="5762381"/>
            <a:ext cx="722253" cy="722253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609601" y="3885674"/>
            <a:ext cx="480222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……</a:t>
            </a:r>
            <a:endParaRPr lang="it-IT" sz="16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46734">
            <a:off x="2095633" y="4915377"/>
            <a:ext cx="722253" cy="722253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9057929" y="-76200"/>
            <a:ext cx="2682675" cy="1938992"/>
            <a:chOff x="2438400" y="1114425"/>
            <a:chExt cx="2682675" cy="1938992"/>
          </a:xfrm>
        </p:grpSpPr>
        <p:sp>
          <p:nvSpPr>
            <p:cNvPr id="18" name="CasellaDiTesto 17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32567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628</Words>
  <Application>Microsoft Office PowerPoint</Application>
  <PresentationFormat>Widescreen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Pellizzoni</dc:creator>
  <cp:lastModifiedBy>Manola Giannettoni</cp:lastModifiedBy>
  <cp:revision>33</cp:revision>
  <dcterms:created xsi:type="dcterms:W3CDTF">2021-11-09T12:54:54Z</dcterms:created>
  <dcterms:modified xsi:type="dcterms:W3CDTF">2024-01-23T11:42:24Z</dcterms:modified>
</cp:coreProperties>
</file>